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73" r:id="rId2"/>
  </p:sldMasterIdLst>
  <p:notesMasterIdLst>
    <p:notesMasterId r:id="rId50"/>
  </p:notesMasterIdLst>
  <p:sldIdLst>
    <p:sldId id="2147376981" r:id="rId3"/>
    <p:sldId id="2147376864" r:id="rId4"/>
    <p:sldId id="2147376984" r:id="rId5"/>
    <p:sldId id="2147376751" r:id="rId6"/>
    <p:sldId id="2147376754" r:id="rId7"/>
    <p:sldId id="2147376753" r:id="rId8"/>
    <p:sldId id="2147376755" r:id="rId9"/>
    <p:sldId id="2147376756" r:id="rId10"/>
    <p:sldId id="2147376757" r:id="rId11"/>
    <p:sldId id="2147376758" r:id="rId12"/>
    <p:sldId id="2147376759" r:id="rId13"/>
    <p:sldId id="2147376752" r:id="rId14"/>
    <p:sldId id="2147376761" r:id="rId15"/>
    <p:sldId id="2147376762" r:id="rId16"/>
    <p:sldId id="2147376763" r:id="rId17"/>
    <p:sldId id="2147376783" r:id="rId18"/>
    <p:sldId id="2147376765" r:id="rId19"/>
    <p:sldId id="2147376774" r:id="rId20"/>
    <p:sldId id="2147376775" r:id="rId21"/>
    <p:sldId id="2147376776" r:id="rId22"/>
    <p:sldId id="2147376777" r:id="rId23"/>
    <p:sldId id="2147376778" r:id="rId24"/>
    <p:sldId id="2147376779" r:id="rId25"/>
    <p:sldId id="2147376780" r:id="rId26"/>
    <p:sldId id="2147376781" r:id="rId27"/>
    <p:sldId id="2147376782" r:id="rId28"/>
    <p:sldId id="2147376784" r:id="rId29"/>
    <p:sldId id="2147472482" r:id="rId30"/>
    <p:sldId id="2147376786" r:id="rId31"/>
    <p:sldId id="2147376787" r:id="rId32"/>
    <p:sldId id="2147376766" r:id="rId33"/>
    <p:sldId id="2147376788" r:id="rId34"/>
    <p:sldId id="2147376789" r:id="rId35"/>
    <p:sldId id="2147376985" r:id="rId36"/>
    <p:sldId id="312" r:id="rId37"/>
    <p:sldId id="2147472483" r:id="rId38"/>
    <p:sldId id="2147472485" r:id="rId39"/>
    <p:sldId id="2147472484" r:id="rId40"/>
    <p:sldId id="2147472486" r:id="rId41"/>
    <p:sldId id="2147472487" r:id="rId42"/>
    <p:sldId id="2147472488" r:id="rId43"/>
    <p:sldId id="2147472489" r:id="rId44"/>
    <p:sldId id="2147472490" r:id="rId45"/>
    <p:sldId id="2147376988" r:id="rId46"/>
    <p:sldId id="2147376986" r:id="rId47"/>
    <p:sldId id="2147376989" r:id="rId48"/>
    <p:sldId id="270"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Helvetica Neue" panose="020B0604020202020204" charset="0"/>
      <p:regular r:id="rId55"/>
      <p:bold r:id="rId56"/>
      <p:italic r:id="rId57"/>
      <p:boldItalic r:id="rId58"/>
    </p:embeddedFont>
    <p:embeddedFont>
      <p:font typeface="Helvetica Neue Light" panose="020B0604020202020204" charset="0"/>
      <p:regular r:id="rId59"/>
      <p:bold r:id="rId60"/>
      <p:italic r:id="rId61"/>
      <p:boldItalic r:id="rId62"/>
    </p:embeddedFont>
    <p:embeddedFont>
      <p:font typeface="Montserrat" panose="00000500000000000000" pitchFamily="2" charset="0"/>
      <p:regular r:id="rId63"/>
      <p:bold r:id="rId64"/>
      <p:italic r:id="rId65"/>
      <p:boldItalic r:id="rId66"/>
    </p:embeddedFont>
    <p:embeddedFont>
      <p:font typeface="Montserrat Medium" panose="00000600000000000000" pitchFamily="2" charset="0"/>
      <p:regular r:id="rId67"/>
      <p:italic r:id="rId68"/>
    </p:embeddedFont>
    <p:embeddedFont>
      <p:font typeface="Segoe UI" panose="020B0502040204020203" pitchFamily="34" charset="0"/>
      <p:regular r:id="rId69"/>
      <p:bold r:id="rId70"/>
      <p:italic r:id="rId71"/>
      <p:boldItalic r:id="rId72"/>
    </p:embeddedFont>
    <p:embeddedFont>
      <p:font typeface="Trebuchet MS" panose="020B0603020202020204"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30" autoAdjust="0"/>
  </p:normalViewPr>
  <p:slideViewPr>
    <p:cSldViewPr snapToGrid="0">
      <p:cViewPr varScale="1">
        <p:scale>
          <a:sx n="117" d="100"/>
          <a:sy n="117" d="100"/>
        </p:scale>
        <p:origin x="143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30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1912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what each aspect of semantic versioning means:</a:t>
            </a:r>
          </a:p>
          <a:p>
            <a:pPr marL="152400" indent="0">
              <a:buNone/>
            </a:pPr>
            <a:endParaRPr lang="en-US" dirty="0"/>
          </a:p>
          <a:p>
            <a:r>
              <a:rPr lang="en-US" dirty="0"/>
              <a:t>Patch – bug fixes</a:t>
            </a:r>
          </a:p>
          <a:p>
            <a:r>
              <a:rPr lang="en-US" dirty="0"/>
              <a:t>Minor – enhancements but expected to remain backwards compatible</a:t>
            </a:r>
          </a:p>
          <a:p>
            <a:r>
              <a:rPr lang="en-US" dirty="0"/>
              <a:t>Major – likely breaking change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31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0329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32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773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33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6478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641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See https://learn.microsoft.com/en-us/azure/azure-resource-manager/templates/variables for additional detail</a:t>
            </a:r>
          </a:p>
        </p:txBody>
      </p:sp>
    </p:spTree>
    <p:extLst>
      <p:ext uri="{BB962C8B-B14F-4D97-AF65-F5344CB8AC3E}">
        <p14:creationId xmlns:p14="http://schemas.microsoft.com/office/powerpoint/2010/main" val="1822362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1037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74871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4750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https://learn.microsoft.com/en-us/azure/azure-resource-manager/templates/template-tutorial-create-first-template?tabs=azure-cli</a:t>
            </a:r>
          </a:p>
          <a:p>
            <a:pPr marL="0" lvl="0" indent="0" algn="l" rtl="0">
              <a:spcBef>
                <a:spcPts val="0"/>
              </a:spcBef>
              <a:spcAft>
                <a:spcPts val="0"/>
              </a:spcAft>
              <a:buNone/>
            </a:pPr>
            <a:endParaRPr lang="en-US"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Tutorial: Create and deploy your first ARM template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E6E6E6"/>
                </a:solidFill>
                <a:effectLst/>
                <a:latin typeface="Segoe UI" panose="020B0502040204020203" pitchFamily="34" charset="0"/>
              </a:rPr>
              <a:t>(Complete lessons 1 – 9) – NOTE: Don’t create the resource group until you have finished all steps; use the same RG for </a:t>
            </a:r>
            <a:r>
              <a:rPr lang="en-US" b="0" i="0">
                <a:solidFill>
                  <a:srgbClr val="E6E6E6"/>
                </a:solidFill>
                <a:effectLst/>
                <a:latin typeface="Segoe UI" panose="020B0502040204020203" pitchFamily="34" charset="0"/>
              </a:rPr>
              <a:t>all steps</a:t>
            </a:r>
            <a:endParaRPr lang="en-US" b="0" i="0" dirty="0">
              <a:solidFill>
                <a:srgbClr val="E6E6E6"/>
              </a:solidFill>
              <a:effectLst/>
              <a:latin typeface="Segoe UI" panose="020B0502040204020203" pitchFamily="34" charset="0"/>
            </a:endParaRPr>
          </a:p>
          <a:p>
            <a:pPr marL="0" lvl="0" indent="0" algn="l" rtl="0">
              <a:spcBef>
                <a:spcPts val="0"/>
              </a:spcBef>
              <a:spcAft>
                <a:spcPts val="0"/>
              </a:spcAft>
              <a:buNone/>
            </a:pPr>
            <a:endParaRPr lang="en-US" b="1" i="0" dirty="0">
              <a:solidFill>
                <a:srgbClr val="E6E6E6"/>
              </a:solidFill>
              <a:effectLst/>
              <a:latin typeface="Segoe UI" panose="020B0502040204020203" pitchFamily="34"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5841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084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6922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6E6E6"/>
                </a:solidFill>
                <a:effectLst/>
                <a:latin typeface="Segoe UI" panose="020B0502040204020203" pitchFamily="34" charset="0"/>
              </a:rPr>
              <a:t>https://errolpereira.github.io/</a:t>
            </a:r>
            <a:r>
              <a:rPr lang="en-US" b="0" i="0" dirty="0" err="1">
                <a:solidFill>
                  <a:srgbClr val="E6E6E6"/>
                </a:solidFill>
                <a:effectLst/>
                <a:latin typeface="Segoe UI" panose="020B0502040204020203" pitchFamily="34" charset="0"/>
              </a:rPr>
              <a:t>how_to_create_CI_CD_pipeline_using_azure_devops</a:t>
            </a:r>
            <a:r>
              <a:rPr lang="en-US" b="0" i="0" dirty="0">
                <a:solidFill>
                  <a:srgbClr val="E6E6E6"/>
                </a:solidFill>
                <a:effectLst/>
                <a:latin typeface="Segoe UI" panose="020B0502040204020203" pitchFamily="34" charset="0"/>
              </a:rPr>
              <a:t>/#:~:text=How%20to%20create%20simple%20CI%2FCD%20pipeline%20using%20Azure,run%20button.%20...%204%204.%20CI%2FCD%20Automation%20</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39218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0f3892661_1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0f3892661_1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Mandatory -- Need bookend -- first and last thing they should see is DevelopIntelligence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ACTION</a:t>
            </a:r>
            <a:r>
              <a:rPr lang="en" sz="1200" dirty="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2502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7136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0003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1422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21175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56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s Gradient" type="tx">
  <p:cSld name="Skills Gradient">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10683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Gradient">
  <p:cSld name="Flow Gradient">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74648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ck" type="title">
  <p:cSld name="Black">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84973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low content slide">
  <p:cSld name="Flow content slide">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06170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kills content slide">
  <p:cSld name="Skills content slide">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2467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kills content slide 1 1">
  <p:cSld name="Skills content slide 1 1">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27304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65601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 1">
  <p:cSld name="3 column 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0472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2">
  <p:cSld name="3 column 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6759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 1 1">
  <p:cSld name="3 column 1 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3875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58" name="Google Shape;58;p15"/>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2" name="Google Shape;6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low content slide 2">
  <p:cSld name="Flow content slide 2">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62221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uter right">
  <p:cSld name="Computer right">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extLst>
      <p:ext uri="{BB962C8B-B14F-4D97-AF65-F5344CB8AC3E}">
        <p14:creationId xmlns:p14="http://schemas.microsoft.com/office/powerpoint/2010/main" val="756944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uter right 1">
  <p:cSld name="Computer right 1">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extLst>
      <p:ext uri="{BB962C8B-B14F-4D97-AF65-F5344CB8AC3E}">
        <p14:creationId xmlns:p14="http://schemas.microsoft.com/office/powerpoint/2010/main" val="3944025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rt phone right 1">
  <p:cSld name="Smart phone right 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extLst>
      <p:ext uri="{BB962C8B-B14F-4D97-AF65-F5344CB8AC3E}">
        <p14:creationId xmlns:p14="http://schemas.microsoft.com/office/powerpoint/2010/main" val="411051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1">
  <p:cSld name="TITLE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extLst>
      <p:ext uri="{BB962C8B-B14F-4D97-AF65-F5344CB8AC3E}">
        <p14:creationId xmlns:p14="http://schemas.microsoft.com/office/powerpoint/2010/main" val="31057991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2">
  <p:cSld name="TITLE_2">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29105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1 1">
  <p:cSld name="TITLE_1 1">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extLst>
      <p:ext uri="{BB962C8B-B14F-4D97-AF65-F5344CB8AC3E}">
        <p14:creationId xmlns:p14="http://schemas.microsoft.com/office/powerpoint/2010/main" val="1069812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1 1 1">
  <p:cSld name="TITLE_1 1 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2964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13207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ide_Callout_Pink 1">
  <p:cSld name="Side_Callout_Pink 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713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81" name="Google Shape;81;p18"/>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82" name="Google Shape;82;p1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83" name="Google Shape;83;p18"/>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1182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74493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264888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882802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5077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1685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505609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20061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p:nvSpPr>
        <p:spPr bwMode="white">
          <a:xfrm>
            <a:off x="0" y="0"/>
            <a:ext cx="477266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472500" y="467100"/>
            <a:ext cx="3505235"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052" b="6867"/>
          <a:stretch/>
        </p:blipFill>
        <p:spPr>
          <a:xfrm rot="120000">
            <a:off x="3345129" y="2555853"/>
            <a:ext cx="2021000" cy="2592413"/>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14333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66115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86" name="Google Shape;86;p19"/>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87" name="Google Shape;87;p19"/>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557387" y="0"/>
            <a:ext cx="312713" cy="5143500"/>
          </a:xfrm>
          <a:prstGeom prst="rect">
            <a:avLst/>
          </a:prstGeom>
        </p:spPr>
      </p:pic>
      <p:sp>
        <p:nvSpPr>
          <p:cNvPr id="10" name="Rectangle 9"/>
          <p:cNvSpPr/>
          <p:nvPr/>
        </p:nvSpPr>
        <p:spPr bwMode="gray">
          <a:xfrm>
            <a:off x="5864658" y="0"/>
            <a:ext cx="3279343"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5865019" y="0"/>
            <a:ext cx="3278981" cy="51435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Copyright"/>
          <p:cNvSpPr txBox="1"/>
          <p:nvPr/>
        </p:nvSpPr>
        <p:spPr>
          <a:xfrm rot="16200000">
            <a:off x="7115176" y="2937969"/>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472500" y="1353488"/>
            <a:ext cx="4685664" cy="24651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60365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1 - Basic" type="tx">
  <p:cSld name="B1 - Basic">
    <p:spTree>
      <p:nvGrpSpPr>
        <p:cNvPr id="1" name="Shape 44"/>
        <p:cNvGrpSpPr/>
        <p:nvPr/>
      </p:nvGrpSpPr>
      <p:grpSpPr>
        <a:xfrm>
          <a:off x="0" y="0"/>
          <a:ext cx="0" cy="0"/>
          <a:chOff x="0" y="0"/>
          <a:chExt cx="0" cy="0"/>
        </a:xfrm>
      </p:grpSpPr>
      <p:sp>
        <p:nvSpPr>
          <p:cNvPr id="45" name="Google Shape;45;gc2c2b1796e_0_195"/>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342900" lvl="0" indent="-276225" algn="l" rtl="0">
              <a:lnSpc>
                <a:spcPct val="100000"/>
              </a:lnSpc>
              <a:spcBef>
                <a:spcPts val="0"/>
              </a:spcBef>
              <a:spcAft>
                <a:spcPts val="0"/>
              </a:spcAft>
              <a:buClr>
                <a:schemeClr val="dk1"/>
              </a:buClr>
              <a:buSzPts val="2200"/>
              <a:buChar char="●"/>
              <a:defRPr sz="1650">
                <a:solidFill>
                  <a:schemeClr val="dk1"/>
                </a:solidFill>
              </a:defRPr>
            </a:lvl1pPr>
            <a:lvl2pPr marL="685800" lvl="1" indent="-257175" algn="l" rtl="0">
              <a:lnSpc>
                <a:spcPct val="100000"/>
              </a:lnSpc>
              <a:spcBef>
                <a:spcPts val="1575"/>
              </a:spcBef>
              <a:spcAft>
                <a:spcPts val="0"/>
              </a:spcAft>
              <a:buSzPts val="1800"/>
              <a:buChar char="○"/>
              <a:defRPr/>
            </a:lvl2pPr>
            <a:lvl3pPr marL="1028700" lvl="2" indent="-247650" algn="l" rtl="0">
              <a:lnSpc>
                <a:spcPct val="100000"/>
              </a:lnSpc>
              <a:spcBef>
                <a:spcPts val="1575"/>
              </a:spcBef>
              <a:spcAft>
                <a:spcPts val="0"/>
              </a:spcAft>
              <a:buSzPts val="1600"/>
              <a:buChar char="■"/>
              <a:defRPr/>
            </a:lvl3pPr>
            <a:lvl4pPr marL="1371600" lvl="3" indent="-238125" algn="l" rtl="0">
              <a:lnSpc>
                <a:spcPct val="100000"/>
              </a:lnSpc>
              <a:spcBef>
                <a:spcPts val="1575"/>
              </a:spcBef>
              <a:spcAft>
                <a:spcPts val="0"/>
              </a:spcAft>
              <a:buSzPts val="1400"/>
              <a:buChar char="●"/>
              <a:defRPr/>
            </a:lvl4pPr>
            <a:lvl5pPr marL="1714500" lvl="4" indent="-266700" algn="l" rtl="0">
              <a:lnSpc>
                <a:spcPct val="100000"/>
              </a:lnSpc>
              <a:spcBef>
                <a:spcPts val="1575"/>
              </a:spcBef>
              <a:spcAft>
                <a:spcPts val="0"/>
              </a:spcAft>
              <a:buSzPts val="2000"/>
              <a:buChar char="○"/>
              <a:defRPr/>
            </a:lvl5pPr>
            <a:lvl6pPr marL="2057400" lvl="5" indent="-257175" algn="l" rtl="0">
              <a:lnSpc>
                <a:spcPct val="100000"/>
              </a:lnSpc>
              <a:spcBef>
                <a:spcPts val="1575"/>
              </a:spcBef>
              <a:spcAft>
                <a:spcPts val="0"/>
              </a:spcAft>
              <a:buSzPts val="1800"/>
              <a:buChar char="■"/>
              <a:defRPr/>
            </a:lvl6pPr>
            <a:lvl7pPr marL="2400300" lvl="6" indent="-247650" algn="l" rtl="0">
              <a:lnSpc>
                <a:spcPct val="100000"/>
              </a:lnSpc>
              <a:spcBef>
                <a:spcPts val="1575"/>
              </a:spcBef>
              <a:spcAft>
                <a:spcPts val="0"/>
              </a:spcAft>
              <a:buSzPts val="1600"/>
              <a:buChar char="●"/>
              <a:defRPr/>
            </a:lvl7pPr>
            <a:lvl8pPr marL="2743200" lvl="7" indent="-238125" algn="l" rtl="0">
              <a:lnSpc>
                <a:spcPct val="100000"/>
              </a:lnSpc>
              <a:spcBef>
                <a:spcPts val="1575"/>
              </a:spcBef>
              <a:spcAft>
                <a:spcPts val="0"/>
              </a:spcAft>
              <a:buSzPts val="1400"/>
              <a:buChar char="○"/>
              <a:defRPr/>
            </a:lvl8pPr>
            <a:lvl9pPr marL="3086100" lvl="8" indent="-228600" algn="l" rtl="0">
              <a:lnSpc>
                <a:spcPct val="100000"/>
              </a:lnSpc>
              <a:spcBef>
                <a:spcPts val="1575"/>
              </a:spcBef>
              <a:spcAft>
                <a:spcPts val="1575"/>
              </a:spcAft>
              <a:buSzPts val="1200"/>
              <a:buChar char="■"/>
              <a:defRPr/>
            </a:lvl9pPr>
          </a:lstStyle>
          <a:p>
            <a:endParaRPr/>
          </a:p>
        </p:txBody>
      </p:sp>
      <p:sp>
        <p:nvSpPr>
          <p:cNvPr id="46" name="Google Shape;46;gc2c2b1796e_0_195"/>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47" name="Google Shape;47;gc2c2b1796e_0_195"/>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342900" lvl="0" indent="-266700" algn="l" rtl="0">
              <a:lnSpc>
                <a:spcPct val="100000"/>
              </a:lnSpc>
              <a:spcBef>
                <a:spcPts val="0"/>
              </a:spcBef>
              <a:spcAft>
                <a:spcPts val="0"/>
              </a:spcAft>
              <a:buSzPts val="2000"/>
              <a:buChar char="●"/>
              <a:defRPr/>
            </a:lvl1pPr>
            <a:lvl2pPr marL="685800" lvl="1" indent="-257175" algn="l" rtl="0">
              <a:lnSpc>
                <a:spcPct val="100000"/>
              </a:lnSpc>
              <a:spcBef>
                <a:spcPts val="1575"/>
              </a:spcBef>
              <a:spcAft>
                <a:spcPts val="0"/>
              </a:spcAft>
              <a:buSzPts val="1800"/>
              <a:buChar char="○"/>
              <a:defRPr/>
            </a:lvl2pPr>
            <a:lvl3pPr marL="1028700" lvl="2" indent="-247650" algn="l" rtl="0">
              <a:lnSpc>
                <a:spcPct val="100000"/>
              </a:lnSpc>
              <a:spcBef>
                <a:spcPts val="1575"/>
              </a:spcBef>
              <a:spcAft>
                <a:spcPts val="0"/>
              </a:spcAft>
              <a:buSzPts val="1600"/>
              <a:buChar char="■"/>
              <a:defRPr/>
            </a:lvl3pPr>
            <a:lvl4pPr marL="1371600" lvl="3" indent="-238125" algn="l" rtl="0">
              <a:lnSpc>
                <a:spcPct val="100000"/>
              </a:lnSpc>
              <a:spcBef>
                <a:spcPts val="1575"/>
              </a:spcBef>
              <a:spcAft>
                <a:spcPts val="0"/>
              </a:spcAft>
              <a:buSzPts val="1400"/>
              <a:buChar char="●"/>
              <a:defRPr/>
            </a:lvl4pPr>
            <a:lvl5pPr marL="1714500" lvl="4" indent="-266700" algn="l" rtl="0">
              <a:lnSpc>
                <a:spcPct val="100000"/>
              </a:lnSpc>
              <a:spcBef>
                <a:spcPts val="1575"/>
              </a:spcBef>
              <a:spcAft>
                <a:spcPts val="0"/>
              </a:spcAft>
              <a:buSzPts val="2000"/>
              <a:buChar char="○"/>
              <a:defRPr/>
            </a:lvl5pPr>
            <a:lvl6pPr marL="2057400" lvl="5" indent="-257175" algn="l" rtl="0">
              <a:lnSpc>
                <a:spcPct val="100000"/>
              </a:lnSpc>
              <a:spcBef>
                <a:spcPts val="1575"/>
              </a:spcBef>
              <a:spcAft>
                <a:spcPts val="0"/>
              </a:spcAft>
              <a:buSzPts val="1800"/>
              <a:buChar char="■"/>
              <a:defRPr/>
            </a:lvl6pPr>
            <a:lvl7pPr marL="2400300" lvl="6" indent="-247650" algn="l" rtl="0">
              <a:lnSpc>
                <a:spcPct val="100000"/>
              </a:lnSpc>
              <a:spcBef>
                <a:spcPts val="1575"/>
              </a:spcBef>
              <a:spcAft>
                <a:spcPts val="0"/>
              </a:spcAft>
              <a:buSzPts val="1600"/>
              <a:buChar char="●"/>
              <a:defRPr/>
            </a:lvl7pPr>
            <a:lvl8pPr marL="2743200" lvl="7" indent="-238125" algn="l" rtl="0">
              <a:lnSpc>
                <a:spcPct val="100000"/>
              </a:lnSpc>
              <a:spcBef>
                <a:spcPts val="1575"/>
              </a:spcBef>
              <a:spcAft>
                <a:spcPts val="0"/>
              </a:spcAft>
              <a:buSzPts val="1400"/>
              <a:buChar char="○"/>
              <a:defRPr/>
            </a:lvl8pPr>
            <a:lvl9pPr marL="3086100" lvl="8" indent="-228600" algn="l" rtl="0">
              <a:lnSpc>
                <a:spcPct val="100000"/>
              </a:lnSpc>
              <a:spcBef>
                <a:spcPts val="1575"/>
              </a:spcBef>
              <a:spcAft>
                <a:spcPts val="1575"/>
              </a:spcAft>
              <a:buSzPts val="1200"/>
              <a:buChar char="■"/>
              <a:defRPr/>
            </a:lvl9pPr>
          </a:lstStyle>
          <a:p>
            <a:endParaRPr/>
          </a:p>
        </p:txBody>
      </p:sp>
      <p:sp>
        <p:nvSpPr>
          <p:cNvPr id="48" name="Google Shape;48;gc2c2b1796e_0_195"/>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panose="020B0604020202020204" pitchFamily="34" charset="0"/>
                <a:ea typeface="Arial" panose="020B0604020202020204" pitchFamily="34" charset="0"/>
                <a:cs typeface="Arial" panose="020B0604020202020204" pitchFamily="34" charset="0"/>
                <a:sym typeface="Salesforce Sans"/>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796080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90" name="Google Shape;90;p2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91" name="Google Shape;91;p2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92" name="Google Shape;92;p20"/>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93" name="Google Shape;93;p2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20"/>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87666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525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41186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_1">
  <p:cSld name="TITLE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extLst>
      <p:ext uri="{BB962C8B-B14F-4D97-AF65-F5344CB8AC3E}">
        <p14:creationId xmlns:p14="http://schemas.microsoft.com/office/powerpoint/2010/main" val="350294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None/>
              <a:defRPr sz="5100" b="1" i="0" u="none" strike="noStrike" cap="none">
                <a:solidFill>
                  <a:schemeClr val="dk1"/>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None/>
              <a:defRPr sz="1500" i="0" u="none" strike="noStrike" cap="none">
                <a:solidFill>
                  <a:schemeClr val="dk1"/>
                </a:solidFill>
              </a:defRPr>
            </a:lvl1pPr>
            <a:lvl2pPr marL="914400" marR="0" lvl="1" indent="-228600" algn="ctr" rtl="0">
              <a:lnSpc>
                <a:spcPct val="100000"/>
              </a:lnSpc>
              <a:spcBef>
                <a:spcPts val="0"/>
              </a:spcBef>
              <a:spcAft>
                <a:spcPts val="0"/>
              </a:spcAft>
              <a:buClr>
                <a:schemeClr val="dk1"/>
              </a:buClr>
              <a:buSzPts val="1500"/>
              <a:buNone/>
              <a:defRPr sz="1500" i="0" u="none" strike="noStrike" cap="none">
                <a:solidFill>
                  <a:schemeClr val="dk1"/>
                </a:solidFill>
              </a:defRPr>
            </a:lvl2pPr>
            <a:lvl3pPr marL="1371600" marR="0" lvl="2" indent="-228600" algn="ctr" rtl="0">
              <a:lnSpc>
                <a:spcPct val="100000"/>
              </a:lnSpc>
              <a:spcBef>
                <a:spcPts val="0"/>
              </a:spcBef>
              <a:spcAft>
                <a:spcPts val="0"/>
              </a:spcAft>
              <a:buClr>
                <a:schemeClr val="dk1"/>
              </a:buClr>
              <a:buSzPts val="1500"/>
              <a:buNone/>
              <a:defRPr sz="1500" i="0" u="none" strike="noStrike" cap="none">
                <a:solidFill>
                  <a:schemeClr val="dk1"/>
                </a:solidFill>
              </a:defRPr>
            </a:lvl3pPr>
            <a:lvl4pPr marL="1828800" marR="0" lvl="3" indent="-228600" algn="ctr" rtl="0">
              <a:lnSpc>
                <a:spcPct val="100000"/>
              </a:lnSpc>
              <a:spcBef>
                <a:spcPts val="0"/>
              </a:spcBef>
              <a:spcAft>
                <a:spcPts val="0"/>
              </a:spcAft>
              <a:buClr>
                <a:schemeClr val="dk1"/>
              </a:buClr>
              <a:buSzPts val="1500"/>
              <a:buNone/>
              <a:defRPr sz="1500" i="0" u="none" strike="noStrike" cap="none">
                <a:solidFill>
                  <a:schemeClr val="dk1"/>
                </a:solidFill>
              </a:defRPr>
            </a:lvl4pPr>
            <a:lvl5pPr marL="2286000" marR="0" lvl="4" indent="-228600" algn="ctr" rtl="0">
              <a:lnSpc>
                <a:spcPct val="100000"/>
              </a:lnSpc>
              <a:spcBef>
                <a:spcPts val="0"/>
              </a:spcBef>
              <a:spcAft>
                <a:spcPts val="0"/>
              </a:spcAft>
              <a:buClr>
                <a:schemeClr val="dk1"/>
              </a:buClr>
              <a:buSzPts val="1500"/>
              <a:buNone/>
              <a:defRPr sz="1500" i="0" u="none" strike="noStrike" cap="none">
                <a:solidFill>
                  <a:schemeClr val="dk1"/>
                </a:solidFill>
              </a:defRPr>
            </a:lvl5pPr>
            <a:lvl6pPr marL="2743200" marR="0" lvl="5" indent="-323850" algn="ctr" rtl="0">
              <a:lnSpc>
                <a:spcPct val="100000"/>
              </a:lnSpc>
              <a:spcBef>
                <a:spcPts val="0"/>
              </a:spcBef>
              <a:spcAft>
                <a:spcPts val="0"/>
              </a:spcAft>
              <a:buClr>
                <a:schemeClr val="dk1"/>
              </a:buClr>
              <a:buSzPts val="1500"/>
              <a:buChar char="•"/>
              <a:defRPr sz="1500" i="0" u="none" strike="noStrike" cap="none">
                <a:solidFill>
                  <a:schemeClr val="dk1"/>
                </a:solidFill>
              </a:defRPr>
            </a:lvl6pPr>
            <a:lvl7pPr marL="3200400" marR="0" lvl="6" indent="-323850" algn="ctr" rtl="0">
              <a:lnSpc>
                <a:spcPct val="100000"/>
              </a:lnSpc>
              <a:spcBef>
                <a:spcPts val="0"/>
              </a:spcBef>
              <a:spcAft>
                <a:spcPts val="0"/>
              </a:spcAft>
              <a:buClr>
                <a:schemeClr val="dk1"/>
              </a:buClr>
              <a:buSzPts val="1500"/>
              <a:buChar char="•"/>
              <a:defRPr sz="1500" i="0" u="none" strike="noStrike" cap="none">
                <a:solidFill>
                  <a:schemeClr val="dk1"/>
                </a:solidFill>
              </a:defRPr>
            </a:lvl7pPr>
            <a:lvl8pPr marL="3657600" marR="0" lvl="7" indent="-323850" algn="ctr" rtl="0">
              <a:lnSpc>
                <a:spcPct val="100000"/>
              </a:lnSpc>
              <a:spcBef>
                <a:spcPts val="0"/>
              </a:spcBef>
              <a:spcAft>
                <a:spcPts val="0"/>
              </a:spcAft>
              <a:buClr>
                <a:schemeClr val="dk1"/>
              </a:buClr>
              <a:buSzPts val="1500"/>
              <a:buChar char="•"/>
              <a:defRPr sz="1500" i="0" u="none" strike="noStrike" cap="none">
                <a:solidFill>
                  <a:schemeClr val="dk1"/>
                </a:solidFill>
              </a:defRPr>
            </a:lvl8pPr>
            <a:lvl9pPr marL="4114800" marR="0" lvl="8" indent="-323850" algn="ctr" rtl="0">
              <a:lnSpc>
                <a:spcPct val="100000"/>
              </a:lnSpc>
              <a:spcBef>
                <a:spcPts val="0"/>
              </a:spcBef>
              <a:spcAft>
                <a:spcPts val="0"/>
              </a:spcAft>
              <a:buClr>
                <a:schemeClr val="dk1"/>
              </a:buClr>
              <a:buSzPts val="1500"/>
              <a:buChar char="•"/>
              <a:defRPr sz="1500" i="0" u="none" strike="noStrike" cap="none">
                <a:solidFill>
                  <a:schemeClr val="dk1"/>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3" r:id="rId3"/>
    <p:sldLayoutId id="2147483664" r:id="rId4"/>
    <p:sldLayoutId id="2147483665" r:id="rId5"/>
    <p:sldLayoutId id="2147483669" r:id="rId6"/>
    <p:sldLayoutId id="2147483670" r:id="rId7"/>
    <p:sldLayoutId id="2147483671" r:id="rId8"/>
    <p:sldLayoutId id="214748370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8786898"/>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4" r:id="rId29"/>
    <p:sldLayoutId id="2147483705" r:id="rId30"/>
    <p:sldLayoutId id="2147483707" r:id="rId31"/>
    <p:sldLayoutId id="2147483708"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9.svg"/><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learn.microsoft.com/en-us/azure/azure-resource-manager/templates/synta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learn.microsoft.com/en-us/azure/azure-resource-manager/templates/synta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8.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8.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21933" y="1875365"/>
            <a:ext cx="8520600" cy="1692523"/>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US" sz="2400" dirty="0"/>
              <a:t>Azure Developer – Virtual Mentored Program</a:t>
            </a:r>
            <a:endParaRPr sz="2400" dirty="0"/>
          </a:p>
          <a:p>
            <a:pPr marL="0" lvl="0" indent="0" algn="l" rtl="0">
              <a:spcBef>
                <a:spcPts val="0"/>
              </a:spcBef>
              <a:spcAft>
                <a:spcPts val="0"/>
              </a:spcAft>
              <a:buNone/>
            </a:pPr>
            <a:r>
              <a:rPr lang="en" sz="3600" dirty="0"/>
              <a:t>DevOps, IaC with ARM Templates, and Azure DevOps CI &amp; CD Pipelines</a:t>
            </a:r>
            <a:endParaRPr sz="36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Taking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14522" y="2459736"/>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297301" y="2459736"/>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1922991" y="918972"/>
            <a:ext cx="5363110" cy="32256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3791004" y="2103728"/>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4498" y="2586752"/>
              <a:ext cx="457200" cy="457200"/>
            </a:xfrm>
            <a:prstGeom prst="rect">
              <a:avLst/>
            </a:prstGeom>
          </p:spPr>
        </p:pic>
      </p:grpSp>
      <p:pic>
        <p:nvPicPr>
          <p:cNvPr id="5" name="Picture 2">
            <a:extLst>
              <a:ext uri="{FF2B5EF4-FFF2-40B4-BE49-F238E27FC236}">
                <a16:creationId xmlns:a16="http://schemas.microsoft.com/office/drawing/2014/main" id="{EC497371-6B2D-CCFB-9E5B-4DAA91294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8666" y="1528656"/>
            <a:ext cx="750094" cy="9429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18D3A089-BFC3-B2B3-BBC4-8FE62EA06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5886" y="1528656"/>
            <a:ext cx="750094" cy="9429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F82F00D-7482-7677-AFCA-4CD35D29D612}"/>
              </a:ext>
            </a:extLst>
          </p:cNvPr>
          <p:cNvSpPr/>
          <p:nvPr/>
        </p:nvSpPr>
        <p:spPr>
          <a:xfrm>
            <a:off x="2865886" y="1368284"/>
            <a:ext cx="750094" cy="2234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21" name="Rectangle 20">
            <a:extLst>
              <a:ext uri="{FF2B5EF4-FFF2-40B4-BE49-F238E27FC236}">
                <a16:creationId xmlns:a16="http://schemas.microsoft.com/office/drawing/2014/main" id="{A313079B-D97E-EAC9-FD9C-7FF75E81D21D}"/>
              </a:ext>
            </a:extLst>
          </p:cNvPr>
          <p:cNvSpPr/>
          <p:nvPr/>
        </p:nvSpPr>
        <p:spPr>
          <a:xfrm>
            <a:off x="5448665" y="1368284"/>
            <a:ext cx="750094" cy="2234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Tree>
    <p:extLst>
      <p:ext uri="{BB962C8B-B14F-4D97-AF65-F5344CB8AC3E}">
        <p14:creationId xmlns:p14="http://schemas.microsoft.com/office/powerpoint/2010/main" val="1791559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A62550-D3E4-4695-A6EC-2AFB8D89B2FA}"/>
              </a:ext>
            </a:extLst>
          </p:cNvPr>
          <p:cNvSpPr>
            <a:spLocks noGrp="1"/>
          </p:cNvSpPr>
          <p:nvPr>
            <p:ph type="title"/>
          </p:nvPr>
        </p:nvSpPr>
        <p:spPr/>
        <p:txBody>
          <a:bodyPr/>
          <a:lstStyle/>
          <a:p>
            <a:r>
              <a:rPr lang="en-US" dirty="0"/>
              <a:t>DevOps – Some Key, High-Level Principles</a:t>
            </a:r>
          </a:p>
        </p:txBody>
      </p:sp>
      <p:sp>
        <p:nvSpPr>
          <p:cNvPr id="5" name="TextBox 4">
            <a:extLst>
              <a:ext uri="{FF2B5EF4-FFF2-40B4-BE49-F238E27FC236}">
                <a16:creationId xmlns:a16="http://schemas.microsoft.com/office/drawing/2014/main" id="{ACCF6F2E-FDE3-42EE-8BDC-40FCB017D8DA}"/>
              </a:ext>
            </a:extLst>
          </p:cNvPr>
          <p:cNvSpPr txBox="1"/>
          <p:nvPr/>
        </p:nvSpPr>
        <p:spPr>
          <a:xfrm>
            <a:off x="1949521" y="1525713"/>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Incremental releases from which we learn</a:t>
            </a:r>
          </a:p>
        </p:txBody>
      </p:sp>
      <p:sp>
        <p:nvSpPr>
          <p:cNvPr id="6" name="TextBox 5">
            <a:extLst>
              <a:ext uri="{FF2B5EF4-FFF2-40B4-BE49-F238E27FC236}">
                <a16:creationId xmlns:a16="http://schemas.microsoft.com/office/drawing/2014/main" id="{DCAC3424-B87E-4B4C-A0AB-9EBE09FD82E9}"/>
              </a:ext>
            </a:extLst>
          </p:cNvPr>
          <p:cNvSpPr txBox="1"/>
          <p:nvPr/>
        </p:nvSpPr>
        <p:spPr>
          <a:xfrm>
            <a:off x="1949521" y="2056116"/>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Automation everywhere</a:t>
            </a:r>
          </a:p>
        </p:txBody>
      </p:sp>
      <p:sp>
        <p:nvSpPr>
          <p:cNvPr id="7" name="TextBox 6">
            <a:extLst>
              <a:ext uri="{FF2B5EF4-FFF2-40B4-BE49-F238E27FC236}">
                <a16:creationId xmlns:a16="http://schemas.microsoft.com/office/drawing/2014/main" id="{BEA83100-E0F0-46EB-BFD6-0A1E6A00C29F}"/>
              </a:ext>
            </a:extLst>
          </p:cNvPr>
          <p:cNvSpPr txBox="1"/>
          <p:nvPr/>
        </p:nvSpPr>
        <p:spPr>
          <a:xfrm>
            <a:off x="1949521" y="2585017"/>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Experimentation &amp; failing fast</a:t>
            </a:r>
          </a:p>
        </p:txBody>
      </p:sp>
      <p:sp>
        <p:nvSpPr>
          <p:cNvPr id="8" name="TextBox 7">
            <a:extLst>
              <a:ext uri="{FF2B5EF4-FFF2-40B4-BE49-F238E27FC236}">
                <a16:creationId xmlns:a16="http://schemas.microsoft.com/office/drawing/2014/main" id="{259D61BB-CD99-449C-BA9F-DD611EBD869E}"/>
              </a:ext>
            </a:extLst>
          </p:cNvPr>
          <p:cNvSpPr txBox="1"/>
          <p:nvPr/>
        </p:nvSpPr>
        <p:spPr>
          <a:xfrm>
            <a:off x="1949521" y="3116924"/>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Continuous feedback &amp; continuous improvement</a:t>
            </a:r>
          </a:p>
        </p:txBody>
      </p:sp>
      <p:sp>
        <p:nvSpPr>
          <p:cNvPr id="9" name="TextBox 8">
            <a:extLst>
              <a:ext uri="{FF2B5EF4-FFF2-40B4-BE49-F238E27FC236}">
                <a16:creationId xmlns:a16="http://schemas.microsoft.com/office/drawing/2014/main" id="{9580E6B6-9CB5-4154-8808-E18F5361A8A3}"/>
              </a:ext>
            </a:extLst>
          </p:cNvPr>
          <p:cNvSpPr txBox="1"/>
          <p:nvPr/>
        </p:nvSpPr>
        <p:spPr>
          <a:xfrm>
            <a:off x="1949521" y="3647328"/>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Continuous delivery (continuous integration, testing, &amp; deployment)</a:t>
            </a:r>
          </a:p>
        </p:txBody>
      </p:sp>
      <p:pic>
        <p:nvPicPr>
          <p:cNvPr id="11" name="Graphic 10" descr="Dance steps with solid fill">
            <a:extLst>
              <a:ext uri="{FF2B5EF4-FFF2-40B4-BE49-F238E27FC236}">
                <a16:creationId xmlns:a16="http://schemas.microsoft.com/office/drawing/2014/main" id="{9A7E2B16-6479-4285-AC82-B6668B0C64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2769" y="1510301"/>
            <a:ext cx="346752" cy="346752"/>
          </a:xfrm>
          <a:prstGeom prst="rect">
            <a:avLst/>
          </a:prstGeom>
        </p:spPr>
      </p:pic>
      <p:pic>
        <p:nvPicPr>
          <p:cNvPr id="13" name="Graphic 12" descr="Robot with solid fill">
            <a:extLst>
              <a:ext uri="{FF2B5EF4-FFF2-40B4-BE49-F238E27FC236}">
                <a16:creationId xmlns:a16="http://schemas.microsoft.com/office/drawing/2014/main" id="{3BB799B0-36E0-462B-8A28-ED7B0BA3F7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2769" y="2039202"/>
            <a:ext cx="349758" cy="349758"/>
          </a:xfrm>
          <a:prstGeom prst="rect">
            <a:avLst/>
          </a:prstGeom>
        </p:spPr>
      </p:pic>
      <p:pic>
        <p:nvPicPr>
          <p:cNvPr id="15" name="Graphic 14" descr="Flask with solid fill">
            <a:extLst>
              <a:ext uri="{FF2B5EF4-FFF2-40B4-BE49-F238E27FC236}">
                <a16:creationId xmlns:a16="http://schemas.microsoft.com/office/drawing/2014/main" id="{8894D214-16BF-4960-973F-223CCFCA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9763" y="2568103"/>
            <a:ext cx="349758" cy="349758"/>
          </a:xfrm>
          <a:prstGeom prst="rect">
            <a:avLst/>
          </a:prstGeom>
        </p:spPr>
      </p:pic>
      <p:pic>
        <p:nvPicPr>
          <p:cNvPr id="17" name="Graphic 16" descr="Repeat with solid fill">
            <a:extLst>
              <a:ext uri="{FF2B5EF4-FFF2-40B4-BE49-F238E27FC236}">
                <a16:creationId xmlns:a16="http://schemas.microsoft.com/office/drawing/2014/main" id="{FD914F65-8A8C-4B09-9B83-05D8A3B1AB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9763" y="3100010"/>
            <a:ext cx="349758" cy="349758"/>
          </a:xfrm>
          <a:prstGeom prst="rect">
            <a:avLst/>
          </a:prstGeom>
        </p:spPr>
      </p:pic>
      <p:pic>
        <p:nvPicPr>
          <p:cNvPr id="19" name="Graphic 18" descr="Delivery with solid fill">
            <a:extLst>
              <a:ext uri="{FF2B5EF4-FFF2-40B4-BE49-F238E27FC236}">
                <a16:creationId xmlns:a16="http://schemas.microsoft.com/office/drawing/2014/main" id="{6C1D370B-CB7E-45B6-8E10-AE9F46BE8C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99763" y="3630413"/>
            <a:ext cx="349758" cy="349758"/>
          </a:xfrm>
          <a:prstGeom prst="rect">
            <a:avLst/>
          </a:prstGeom>
        </p:spPr>
      </p:pic>
    </p:spTree>
    <p:extLst>
      <p:ext uri="{BB962C8B-B14F-4D97-AF65-F5344CB8AC3E}">
        <p14:creationId xmlns:p14="http://schemas.microsoft.com/office/powerpoint/2010/main" val="63502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Delivery</a:t>
            </a:r>
          </a:p>
        </p:txBody>
      </p:sp>
      <p:grpSp>
        <p:nvGrpSpPr>
          <p:cNvPr id="18" name="Group 17">
            <a:extLst>
              <a:ext uri="{FF2B5EF4-FFF2-40B4-BE49-F238E27FC236}">
                <a16:creationId xmlns:a16="http://schemas.microsoft.com/office/drawing/2014/main" id="{F56CFCB9-BF5F-4F27-A2AC-A93818279693}"/>
              </a:ext>
            </a:extLst>
          </p:cNvPr>
          <p:cNvGrpSpPr/>
          <p:nvPr/>
        </p:nvGrpSpPr>
        <p:grpSpPr>
          <a:xfrm>
            <a:off x="676810" y="1515117"/>
            <a:ext cx="7790381" cy="2575603"/>
            <a:chOff x="1304817" y="2196101"/>
            <a:chExt cx="10387174" cy="3434137"/>
          </a:xfrm>
        </p:grpSpPr>
        <p:sp>
          <p:nvSpPr>
            <p:cNvPr id="5" name="Rectangle: Rounded Corners 4">
              <a:extLst>
                <a:ext uri="{FF2B5EF4-FFF2-40B4-BE49-F238E27FC236}">
                  <a16:creationId xmlns:a16="http://schemas.microsoft.com/office/drawing/2014/main" id="{E7BCD73B-BB12-4A28-B498-57ECA5D2FAFC}"/>
                </a:ext>
              </a:extLst>
            </p:cNvPr>
            <p:cNvSpPr/>
            <p:nvPr/>
          </p:nvSpPr>
          <p:spPr>
            <a:xfrm>
              <a:off x="1304817" y="2196101"/>
              <a:ext cx="2034283" cy="2465798"/>
            </a:xfrm>
            <a:prstGeom prst="roundRect">
              <a:avLst/>
            </a:prstGeom>
            <a:solidFill>
              <a:schemeClr val="accent1"/>
            </a:solidFill>
            <a:ln w="9525" cap="rnd" cmpd="sng" algn="ctr">
              <a:solidFill>
                <a:schemeClr val="accent1">
                  <a:lumMod val="50000"/>
                </a:schemeClr>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Integration</a:t>
              </a:r>
            </a:p>
          </p:txBody>
        </p:sp>
        <p:sp>
          <p:nvSpPr>
            <p:cNvPr id="6" name="Rectangle: Rounded Corners 5">
              <a:extLst>
                <a:ext uri="{FF2B5EF4-FFF2-40B4-BE49-F238E27FC236}">
                  <a16:creationId xmlns:a16="http://schemas.microsoft.com/office/drawing/2014/main" id="{B9DBB949-22A8-47DB-BDC8-7D6CE0EFC503}"/>
                </a:ext>
              </a:extLst>
            </p:cNvPr>
            <p:cNvSpPr/>
            <p:nvPr/>
          </p:nvSpPr>
          <p:spPr>
            <a:xfrm>
              <a:off x="4272339" y="2196101"/>
              <a:ext cx="2034282" cy="2465798"/>
            </a:xfrm>
            <a:prstGeom prst="roundRect">
              <a:avLst/>
            </a:prstGeom>
            <a:solidFill>
              <a:schemeClr val="accent1"/>
            </a:solidFill>
            <a:ln w="9525" cap="rnd" cmpd="sng" algn="ctr">
              <a:solidFill>
                <a:schemeClr val="accent1">
                  <a:lumMod val="50000"/>
                </a:schemeClr>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Testing</a:t>
              </a:r>
            </a:p>
          </p:txBody>
        </p:sp>
        <p:sp>
          <p:nvSpPr>
            <p:cNvPr id="7" name="Rectangle: Rounded Corners 6">
              <a:extLst>
                <a:ext uri="{FF2B5EF4-FFF2-40B4-BE49-F238E27FC236}">
                  <a16:creationId xmlns:a16="http://schemas.microsoft.com/office/drawing/2014/main" id="{0D18634B-62B1-4EB5-958F-D1C0F7155430}"/>
                </a:ext>
              </a:extLst>
            </p:cNvPr>
            <p:cNvSpPr/>
            <p:nvPr/>
          </p:nvSpPr>
          <p:spPr>
            <a:xfrm>
              <a:off x="7239860" y="2196101"/>
              <a:ext cx="2034282" cy="2465798"/>
            </a:xfrm>
            <a:prstGeom prst="roundRect">
              <a:avLst/>
            </a:prstGeom>
            <a:solidFill>
              <a:schemeClr val="accent1"/>
            </a:solidFill>
            <a:ln w="9525" cap="rnd" cmpd="sng" algn="ctr">
              <a:solidFill>
                <a:schemeClr val="accent1">
                  <a:lumMod val="50000"/>
                </a:schemeClr>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Deployment</a:t>
              </a:r>
            </a:p>
          </p:txBody>
        </p:sp>
        <p:sp>
          <p:nvSpPr>
            <p:cNvPr id="8" name="Arrow: Right 7">
              <a:extLst>
                <a:ext uri="{FF2B5EF4-FFF2-40B4-BE49-F238E27FC236}">
                  <a16:creationId xmlns:a16="http://schemas.microsoft.com/office/drawing/2014/main" id="{E6B9BC6B-35A8-47B1-B09B-06A94A465F5C}"/>
                </a:ext>
              </a:extLst>
            </p:cNvPr>
            <p:cNvSpPr/>
            <p:nvPr/>
          </p:nvSpPr>
          <p:spPr>
            <a:xfrm>
              <a:off x="3538591"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Arrow: Right 8">
              <a:extLst>
                <a:ext uri="{FF2B5EF4-FFF2-40B4-BE49-F238E27FC236}">
                  <a16:creationId xmlns:a16="http://schemas.microsoft.com/office/drawing/2014/main" id="{29EF85F3-9E4F-449F-AAFC-825C7B51077A}"/>
                </a:ext>
              </a:extLst>
            </p:cNvPr>
            <p:cNvSpPr/>
            <p:nvPr/>
          </p:nvSpPr>
          <p:spPr>
            <a:xfrm>
              <a:off x="6454742"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Rectangle 9">
              <a:extLst>
                <a:ext uri="{FF2B5EF4-FFF2-40B4-BE49-F238E27FC236}">
                  <a16:creationId xmlns:a16="http://schemas.microsoft.com/office/drawing/2014/main" id="{8EAA4320-A0F7-49EA-AD95-334B491573CF}"/>
                </a:ext>
              </a:extLst>
            </p:cNvPr>
            <p:cNvSpPr/>
            <p:nvPr/>
          </p:nvSpPr>
          <p:spPr>
            <a:xfrm>
              <a:off x="8077203" y="4736388"/>
              <a:ext cx="359596" cy="893850"/>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1" name="Rectangle 10">
              <a:extLst>
                <a:ext uri="{FF2B5EF4-FFF2-40B4-BE49-F238E27FC236}">
                  <a16:creationId xmlns:a16="http://schemas.microsoft.com/office/drawing/2014/main" id="{170C3DC5-D343-44DB-97A4-13D913B6D143}"/>
                </a:ext>
              </a:extLst>
            </p:cNvPr>
            <p:cNvSpPr/>
            <p:nvPr/>
          </p:nvSpPr>
          <p:spPr>
            <a:xfrm>
              <a:off x="2321958" y="5273622"/>
              <a:ext cx="6007815" cy="356616"/>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2">
                      <a:lumMod val="10000"/>
                    </a:schemeClr>
                  </a:solidFill>
                </a:rPr>
                <a:t>Continuous Delivery</a:t>
              </a:r>
            </a:p>
          </p:txBody>
        </p:sp>
        <p:sp>
          <p:nvSpPr>
            <p:cNvPr id="14" name="Arrow: Up 13">
              <a:extLst>
                <a:ext uri="{FF2B5EF4-FFF2-40B4-BE49-F238E27FC236}">
                  <a16:creationId xmlns:a16="http://schemas.microsoft.com/office/drawing/2014/main" id="{53429047-CD05-4378-A05F-560C904E9021}"/>
                </a:ext>
              </a:extLst>
            </p:cNvPr>
            <p:cNvSpPr/>
            <p:nvPr/>
          </p:nvSpPr>
          <p:spPr>
            <a:xfrm>
              <a:off x="1954230" y="4736388"/>
              <a:ext cx="735456" cy="893850"/>
            </a:xfrm>
            <a:prstGeom prst="up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Star: 5 Points 14">
              <a:extLst>
                <a:ext uri="{FF2B5EF4-FFF2-40B4-BE49-F238E27FC236}">
                  <a16:creationId xmlns:a16="http://schemas.microsoft.com/office/drawing/2014/main" id="{45C198D8-2482-4E76-9C6D-76E13389CE33}"/>
                </a:ext>
              </a:extLst>
            </p:cNvPr>
            <p:cNvSpPr/>
            <p:nvPr/>
          </p:nvSpPr>
          <p:spPr>
            <a:xfrm>
              <a:off x="10038711" y="2625430"/>
              <a:ext cx="1397286" cy="1253447"/>
            </a:xfrm>
            <a:prstGeom prst="star5">
              <a:avLst/>
            </a:prstGeom>
            <a:solidFill>
              <a:schemeClr val="accent1"/>
            </a:solidFill>
            <a:ln w="9525" cap="rnd" cmpd="sng" algn="ctr">
              <a:solidFill>
                <a:schemeClr val="accent1">
                  <a:lumMod val="50000"/>
                </a:schemeClr>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6" name="Arrow: Right 15">
              <a:extLst>
                <a:ext uri="{FF2B5EF4-FFF2-40B4-BE49-F238E27FC236}">
                  <a16:creationId xmlns:a16="http://schemas.microsoft.com/office/drawing/2014/main" id="{688664FC-11B8-4026-B6A4-B091F9C7B126}"/>
                </a:ext>
              </a:extLst>
            </p:cNvPr>
            <p:cNvSpPr/>
            <p:nvPr/>
          </p:nvSpPr>
          <p:spPr>
            <a:xfrm>
              <a:off x="9422263"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TextBox 16">
              <a:extLst>
                <a:ext uri="{FF2B5EF4-FFF2-40B4-BE49-F238E27FC236}">
                  <a16:creationId xmlns:a16="http://schemas.microsoft.com/office/drawing/2014/main" id="{A518447F-85B6-450D-90C9-AB05B931F6E8}"/>
                </a:ext>
              </a:extLst>
            </p:cNvPr>
            <p:cNvSpPr txBox="1"/>
            <p:nvPr/>
          </p:nvSpPr>
          <p:spPr>
            <a:xfrm>
              <a:off x="10038711" y="3965825"/>
              <a:ext cx="1653280" cy="2667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Continuous Value</a:t>
              </a:r>
            </a:p>
          </p:txBody>
        </p:sp>
      </p:grpSp>
    </p:spTree>
    <p:extLst>
      <p:ext uri="{BB962C8B-B14F-4D97-AF65-F5344CB8AC3E}">
        <p14:creationId xmlns:p14="http://schemas.microsoft.com/office/powerpoint/2010/main" val="2799024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8F67BB-7A5E-FED3-3FE5-82AEE1CBF38D}"/>
              </a:ext>
            </a:extLst>
          </p:cNvPr>
          <p:cNvPicPr>
            <a:picLocks/>
          </p:cNvPicPr>
          <p:nvPr/>
        </p:nvPicPr>
        <p:blipFill>
          <a:blip r:embed="rId2"/>
          <a:stretch>
            <a:fillRect/>
          </a:stretch>
        </p:blipFill>
        <p:spPr>
          <a:xfrm>
            <a:off x="463176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Changes from individual developers are merged &amp; system is validated “as a whole”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Code changes are detected &amp; automated processes are executed to assess </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Any issues uncovered are communicated to the developers for remediation (feedback)</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Targeted testing (i.e., unit testing) executed as part of CI flow</a:t>
            </a:r>
          </a:p>
        </p:txBody>
      </p:sp>
    </p:spTree>
    <p:extLst>
      <p:ext uri="{BB962C8B-B14F-4D97-AF65-F5344CB8AC3E}">
        <p14:creationId xmlns:p14="http://schemas.microsoft.com/office/powerpoint/2010/main" val="266771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2343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Initiation is often event-driven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Rather than waiting for a “critical mass” of changes before starting our testing, each change can be exercised &amp; validated as it gets persisted to the centralized code repository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Amplifies the feedback loop rather than burying in a “sea” of other changes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Sets the stage for multiple types of validation (including security validation, or DevSecOps)</a:t>
            </a:r>
          </a:p>
        </p:txBody>
      </p:sp>
      <p:pic>
        <p:nvPicPr>
          <p:cNvPr id="6" name="Picture 5">
            <a:extLst>
              <a:ext uri="{FF2B5EF4-FFF2-40B4-BE49-F238E27FC236}">
                <a16:creationId xmlns:a16="http://schemas.microsoft.com/office/drawing/2014/main" id="{5FFC88FC-672A-4D79-01B4-0BAA041CB6C1}"/>
              </a:ext>
            </a:extLst>
          </p:cNvPr>
          <p:cNvPicPr>
            <a:picLocks/>
          </p:cNvPicPr>
          <p:nvPr/>
        </p:nvPicPr>
        <p:blipFill>
          <a:blip r:embed="rId2"/>
          <a:stretch>
            <a:fillRect/>
          </a:stretch>
        </p:blipFill>
        <p:spPr>
          <a:xfrm>
            <a:off x="4631764" y="292608"/>
            <a:ext cx="3849624" cy="1325880"/>
          </a:xfrm>
          <a:prstGeom prst="rect">
            <a:avLst/>
          </a:prstGeom>
        </p:spPr>
      </p:pic>
      <p:sp>
        <p:nvSpPr>
          <p:cNvPr id="7" name="Rectangle 6">
            <a:extLst>
              <a:ext uri="{FF2B5EF4-FFF2-40B4-BE49-F238E27FC236}">
                <a16:creationId xmlns:a16="http://schemas.microsoft.com/office/drawing/2014/main" id="{A0C2873F-2CF1-C0B5-3082-E66A4681BDAC}"/>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76636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Trebuchet MS" panose="020B0603020202020204" pitchFamily="34" charset="0"/>
              </a:rPr>
              <a:t>Best practices:</a:t>
            </a:r>
          </a:p>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Minimize dependencies between features – each feature should be able to stand on its own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Work to drive out manual steps and make automation the priority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Stabilize data sources &amp; other system dependencies through mocking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Include assessment of code quality (e.g., cyclomatic complexity) &amp; unit test coverage as key parts of verification workflow</a:t>
            </a:r>
          </a:p>
        </p:txBody>
      </p:sp>
      <p:pic>
        <p:nvPicPr>
          <p:cNvPr id="6" name="Picture 5">
            <a:extLst>
              <a:ext uri="{FF2B5EF4-FFF2-40B4-BE49-F238E27FC236}">
                <a16:creationId xmlns:a16="http://schemas.microsoft.com/office/drawing/2014/main" id="{E870B073-60AA-B0DB-DBD1-D1B8070AF33B}"/>
              </a:ext>
            </a:extLst>
          </p:cNvPr>
          <p:cNvPicPr>
            <a:picLocks/>
          </p:cNvPicPr>
          <p:nvPr/>
        </p:nvPicPr>
        <p:blipFill>
          <a:blip r:embed="rId2"/>
          <a:stretch>
            <a:fillRect/>
          </a:stretch>
        </p:blipFill>
        <p:spPr>
          <a:xfrm>
            <a:off x="4631764" y="292608"/>
            <a:ext cx="3849624" cy="1325880"/>
          </a:xfrm>
          <a:prstGeom prst="rect">
            <a:avLst/>
          </a:prstGeom>
        </p:spPr>
      </p:pic>
      <p:sp>
        <p:nvSpPr>
          <p:cNvPr id="7" name="Rectangle 6">
            <a:extLst>
              <a:ext uri="{FF2B5EF4-FFF2-40B4-BE49-F238E27FC236}">
                <a16:creationId xmlns:a16="http://schemas.microsoft.com/office/drawing/2014/main" id="{87510EC9-5322-2A08-0621-5A9891D68E0A}"/>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87574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84ED4B-5694-4E5F-B6F6-78A5CD21CB8D}"/>
              </a:ext>
            </a:extLst>
          </p:cNvPr>
          <p:cNvSpPr>
            <a:spLocks noGrp="1"/>
          </p:cNvSpPr>
          <p:nvPr>
            <p:ph type="title"/>
          </p:nvPr>
        </p:nvSpPr>
        <p:spPr/>
        <p:txBody>
          <a:bodyPr wrap="square" anchor="ctr">
            <a:normAutofit fontScale="90000"/>
          </a:bodyPr>
          <a:lstStyle/>
          <a:p>
            <a:r>
              <a:rPr lang="en-US" dirty="0"/>
              <a:t>Continuous Testing</a:t>
            </a:r>
          </a:p>
        </p:txBody>
      </p:sp>
      <p:pic>
        <p:nvPicPr>
          <p:cNvPr id="6" name="Picture Placeholder 5" descr="Neon colored glass tubes">
            <a:extLst>
              <a:ext uri="{FF2B5EF4-FFF2-40B4-BE49-F238E27FC236}">
                <a16:creationId xmlns:a16="http://schemas.microsoft.com/office/drawing/2014/main" id="{E059B016-9316-415D-9164-27A87657D6C2}"/>
              </a:ext>
            </a:extLst>
          </p:cNvPr>
          <p:cNvPicPr>
            <a:picLocks noGrp="1" noChangeAspect="1"/>
          </p:cNvPicPr>
          <p:nvPr>
            <p:ph type="pic" sz="quarter" idx="4294967295"/>
          </p:nvPr>
        </p:nvPicPr>
        <p:blipFill rotWithShape="1">
          <a:blip r:embed="rId2"/>
          <a:srcRect l="9793" r="47016" b="-1"/>
          <a:stretch/>
        </p:blipFill>
        <p:spPr>
          <a:xfrm>
            <a:off x="5865813" y="0"/>
            <a:ext cx="3278187" cy="5143500"/>
          </a:xfrm>
          <a:noFill/>
        </p:spPr>
      </p:pic>
    </p:spTree>
    <p:extLst>
      <p:ext uri="{BB962C8B-B14F-4D97-AF65-F5344CB8AC3E}">
        <p14:creationId xmlns:p14="http://schemas.microsoft.com/office/powerpoint/2010/main" val="2526631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DF12A6-5532-37F1-7BFD-660FE75B0CD0}"/>
              </a:ext>
            </a:extLst>
          </p:cNvPr>
          <p:cNvPicPr>
            <a:picLocks/>
          </p:cNvPicPr>
          <p:nvPr/>
        </p:nvPicPr>
        <p:blipFill>
          <a:blip r:embed="rId2"/>
          <a:stretch>
            <a:fillRect/>
          </a:stretch>
        </p:blipFill>
        <p:spPr>
          <a:xfrm>
            <a:off x="463176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195200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2" name="Rectangle 1">
            <a:extLst>
              <a:ext uri="{FF2B5EF4-FFF2-40B4-BE49-F238E27FC236}">
                <a16:creationId xmlns:a16="http://schemas.microsoft.com/office/drawing/2014/main" id="{1D94D31A-D156-4503-80D4-75ECD399AA0B}"/>
              </a:ext>
            </a:extLst>
          </p:cNvPr>
          <p:cNvSpPr/>
          <p:nvPr/>
        </p:nvSpPr>
        <p:spPr>
          <a:xfrm>
            <a:off x="878441" y="2512032"/>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 name="TextBox 4">
            <a:extLst>
              <a:ext uri="{FF2B5EF4-FFF2-40B4-BE49-F238E27FC236}">
                <a16:creationId xmlns:a16="http://schemas.microsoft.com/office/drawing/2014/main" id="{F6E16443-049D-44F6-9F79-36A9D8D9A39A}"/>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discrete units of code in isolation from other code. Leverages mocking to stabilize other system dependencies so that tests are repeatable. Code coverage often used to assess quality &amp; sufficiency of unit testing. Should be automated.</a:t>
            </a:r>
          </a:p>
        </p:txBody>
      </p:sp>
      <p:pic>
        <p:nvPicPr>
          <p:cNvPr id="9" name="Picture 8">
            <a:extLst>
              <a:ext uri="{FF2B5EF4-FFF2-40B4-BE49-F238E27FC236}">
                <a16:creationId xmlns:a16="http://schemas.microsoft.com/office/drawing/2014/main" id="{11500DEF-498C-2327-5FC1-6C360FC504AE}"/>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8B97F3DC-1E97-195C-B5FA-3606A8B21E81}"/>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253650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7" name="Rectangle 6">
            <a:extLst>
              <a:ext uri="{FF2B5EF4-FFF2-40B4-BE49-F238E27FC236}">
                <a16:creationId xmlns:a16="http://schemas.microsoft.com/office/drawing/2014/main" id="{7AB5597A-9EBE-467C-A3D5-85A1485559E8}"/>
              </a:ext>
            </a:extLst>
          </p:cNvPr>
          <p:cNvSpPr/>
          <p:nvPr/>
        </p:nvSpPr>
        <p:spPr>
          <a:xfrm>
            <a:off x="878441" y="2779820"/>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D9D36BD2-1A10-4E39-89AB-B4B5DD45EADC}"/>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that newly introduced changes for development of a feature do not inadvertently break other, existing features. Automated unit tests can also fill the role of a regression test suite nicely.</a:t>
            </a:r>
          </a:p>
        </p:txBody>
      </p:sp>
      <p:pic>
        <p:nvPicPr>
          <p:cNvPr id="9" name="Picture 8">
            <a:extLst>
              <a:ext uri="{FF2B5EF4-FFF2-40B4-BE49-F238E27FC236}">
                <a16:creationId xmlns:a16="http://schemas.microsoft.com/office/drawing/2014/main" id="{6759998E-EEFD-E9C1-332B-E3CF74B13BC5}"/>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3537B3A6-D7B8-B1C7-2540-4791B98A4BC5}"/>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24368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Week 6 Content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a:t>
            </a:fld>
            <a:endParaRPr/>
          </a:p>
        </p:txBody>
      </p:sp>
      <p:sp>
        <p:nvSpPr>
          <p:cNvPr id="5" name="Rectangle: Rounded Corners 4">
            <a:extLst>
              <a:ext uri="{FF2B5EF4-FFF2-40B4-BE49-F238E27FC236}">
                <a16:creationId xmlns:a16="http://schemas.microsoft.com/office/drawing/2014/main" id="{892AA808-5827-85A6-3D23-5E55B3FF2F34}"/>
              </a:ext>
            </a:extLst>
          </p:cNvPr>
          <p:cNvSpPr/>
          <p:nvPr/>
        </p:nvSpPr>
        <p:spPr>
          <a:xfrm>
            <a:off x="2876365" y="1740023"/>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a:t>
            </a:r>
          </a:p>
        </p:txBody>
      </p:sp>
      <p:sp>
        <p:nvSpPr>
          <p:cNvPr id="9" name="Rectangle: Rounded Corners 8">
            <a:extLst>
              <a:ext uri="{FF2B5EF4-FFF2-40B4-BE49-F238E27FC236}">
                <a16:creationId xmlns:a16="http://schemas.microsoft.com/office/drawing/2014/main" id="{19676563-52B7-54F6-51DA-AE7CD45CE73F}"/>
              </a:ext>
            </a:extLst>
          </p:cNvPr>
          <p:cNvSpPr/>
          <p:nvPr/>
        </p:nvSpPr>
        <p:spPr>
          <a:xfrm>
            <a:off x="2902998" y="2487227"/>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IaC</a:t>
            </a:r>
            <a:r>
              <a:rPr lang="en-US" dirty="0"/>
              <a:t> with ARM Templates</a:t>
            </a:r>
          </a:p>
        </p:txBody>
      </p:sp>
      <p:sp>
        <p:nvSpPr>
          <p:cNvPr id="6" name="Rectangle: Rounded Corners 5">
            <a:extLst>
              <a:ext uri="{FF2B5EF4-FFF2-40B4-BE49-F238E27FC236}">
                <a16:creationId xmlns:a16="http://schemas.microsoft.com/office/drawing/2014/main" id="{3AB4D5AB-8FDD-0239-4C4A-C69145DB0776}"/>
              </a:ext>
            </a:extLst>
          </p:cNvPr>
          <p:cNvSpPr/>
          <p:nvPr/>
        </p:nvSpPr>
        <p:spPr>
          <a:xfrm>
            <a:off x="2902998" y="3229192"/>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ADO CI &amp; CD Pipelines</a:t>
            </a:r>
          </a:p>
        </p:txBody>
      </p:sp>
    </p:spTree>
    <p:extLst>
      <p:ext uri="{BB962C8B-B14F-4D97-AF65-F5344CB8AC3E}">
        <p14:creationId xmlns:p14="http://schemas.microsoft.com/office/powerpoint/2010/main" val="25998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8" name="Rectangle 7">
            <a:extLst>
              <a:ext uri="{FF2B5EF4-FFF2-40B4-BE49-F238E27FC236}">
                <a16:creationId xmlns:a16="http://schemas.microsoft.com/office/drawing/2014/main" id="{984C6428-A6CE-4FF0-B7B9-93FDF9BB4C65}"/>
              </a:ext>
            </a:extLst>
          </p:cNvPr>
          <p:cNvSpPr/>
          <p:nvPr/>
        </p:nvSpPr>
        <p:spPr>
          <a:xfrm>
            <a:off x="878440" y="3042145"/>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7" name="TextBox 6">
            <a:extLst>
              <a:ext uri="{FF2B5EF4-FFF2-40B4-BE49-F238E27FC236}">
                <a16:creationId xmlns:a16="http://schemas.microsoft.com/office/drawing/2014/main" id="{7C7599E1-EB19-4773-A083-5FFF90A7BA0D}"/>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that groups of components &amp; component features operate correctly when combined with other features. Usually represents a layer above unit testing but below functional testing. Should be automated.</a:t>
            </a:r>
          </a:p>
        </p:txBody>
      </p:sp>
      <p:pic>
        <p:nvPicPr>
          <p:cNvPr id="9" name="Picture 8">
            <a:extLst>
              <a:ext uri="{FF2B5EF4-FFF2-40B4-BE49-F238E27FC236}">
                <a16:creationId xmlns:a16="http://schemas.microsoft.com/office/drawing/2014/main" id="{75110770-FD96-6EF3-71C3-E1221C4F5ABF}"/>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7BB444DF-CB86-E8FF-BB64-C5E5C43DC4BE}"/>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867075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7" name="Rectangle 6">
            <a:extLst>
              <a:ext uri="{FF2B5EF4-FFF2-40B4-BE49-F238E27FC236}">
                <a16:creationId xmlns:a16="http://schemas.microsoft.com/office/drawing/2014/main" id="{2785A4CF-5295-47A4-A9A9-58DEC9EA832D}"/>
              </a:ext>
            </a:extLst>
          </p:cNvPr>
          <p:cNvSpPr/>
          <p:nvPr/>
        </p:nvSpPr>
        <p:spPr>
          <a:xfrm>
            <a:off x="878439" y="3304137"/>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21491D36-07F8-4746-9DB0-FAFEAB7EE83A}"/>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p>
        </p:txBody>
      </p:sp>
      <p:pic>
        <p:nvPicPr>
          <p:cNvPr id="9" name="Picture 8">
            <a:extLst>
              <a:ext uri="{FF2B5EF4-FFF2-40B4-BE49-F238E27FC236}">
                <a16:creationId xmlns:a16="http://schemas.microsoft.com/office/drawing/2014/main" id="{AF59FE51-E462-E505-E34E-808C769E69E5}"/>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F986F0E6-D2FC-A7C6-BF61-741724B5B7CD}"/>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325625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8" name="Rectangle 7">
            <a:extLst>
              <a:ext uri="{FF2B5EF4-FFF2-40B4-BE49-F238E27FC236}">
                <a16:creationId xmlns:a16="http://schemas.microsoft.com/office/drawing/2014/main" id="{72C23496-8591-45BC-9199-F393DEA8A0F6}"/>
              </a:ext>
            </a:extLst>
          </p:cNvPr>
          <p:cNvSpPr/>
          <p:nvPr/>
        </p:nvSpPr>
        <p:spPr>
          <a:xfrm>
            <a:off x="878439" y="3566130"/>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7" name="TextBox 6">
            <a:extLst>
              <a:ext uri="{FF2B5EF4-FFF2-40B4-BE49-F238E27FC236}">
                <a16:creationId xmlns:a16="http://schemas.microsoft.com/office/drawing/2014/main" id="{69543453-16E3-4515-94A3-68C5FBADCCA7}"/>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a:t>
            </a:r>
          </a:p>
        </p:txBody>
      </p:sp>
      <p:pic>
        <p:nvPicPr>
          <p:cNvPr id="9" name="Picture 8">
            <a:extLst>
              <a:ext uri="{FF2B5EF4-FFF2-40B4-BE49-F238E27FC236}">
                <a16:creationId xmlns:a16="http://schemas.microsoft.com/office/drawing/2014/main" id="{4EF003E2-8A54-378D-E988-29B93233D773}"/>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F9E79960-B365-26A1-8467-9DC10E538A13}"/>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59329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7" name="Rectangle 6">
            <a:extLst>
              <a:ext uri="{FF2B5EF4-FFF2-40B4-BE49-F238E27FC236}">
                <a16:creationId xmlns:a16="http://schemas.microsoft.com/office/drawing/2014/main" id="{F3B8D9BA-B451-43F0-84DC-3A088DA6D8FE}"/>
              </a:ext>
            </a:extLst>
          </p:cNvPr>
          <p:cNvSpPr/>
          <p:nvPr/>
        </p:nvSpPr>
        <p:spPr>
          <a:xfrm>
            <a:off x="878439" y="3837937"/>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1BFEBE8C-E4EB-412C-8029-E9ABD2581BFF}"/>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a:t>
            </a:r>
          </a:p>
        </p:txBody>
      </p:sp>
      <p:pic>
        <p:nvPicPr>
          <p:cNvPr id="8" name="Picture 7">
            <a:extLst>
              <a:ext uri="{FF2B5EF4-FFF2-40B4-BE49-F238E27FC236}">
                <a16:creationId xmlns:a16="http://schemas.microsoft.com/office/drawing/2014/main" id="{B6F7F9C9-060E-F8C8-35AC-B1BA845AF1F1}"/>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C465CA92-BB67-80F5-389D-AC79EE9C0FB8}"/>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227029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8" name="Rectangle 7">
            <a:extLst>
              <a:ext uri="{FF2B5EF4-FFF2-40B4-BE49-F238E27FC236}">
                <a16:creationId xmlns:a16="http://schemas.microsoft.com/office/drawing/2014/main" id="{9577187B-A9BE-4C56-B4C6-06895FAE535D}"/>
              </a:ext>
            </a:extLst>
          </p:cNvPr>
          <p:cNvSpPr/>
          <p:nvPr/>
        </p:nvSpPr>
        <p:spPr>
          <a:xfrm>
            <a:off x="878439" y="4100985"/>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7" name="TextBox 6">
            <a:extLst>
              <a:ext uri="{FF2B5EF4-FFF2-40B4-BE49-F238E27FC236}">
                <a16:creationId xmlns:a16="http://schemas.microsoft.com/office/drawing/2014/main" id="{1B7D49D2-EB93-4AAD-A945-44A3CCA3F2DA}"/>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that the software will meet defined SLAs (Service Level Agreements) when exercised under load or stress. Can also be used to validate the software’s ability to elastically scale (out or in) based on volumes.</a:t>
            </a:r>
          </a:p>
        </p:txBody>
      </p:sp>
      <p:pic>
        <p:nvPicPr>
          <p:cNvPr id="9" name="Picture 8">
            <a:extLst>
              <a:ext uri="{FF2B5EF4-FFF2-40B4-BE49-F238E27FC236}">
                <a16:creationId xmlns:a16="http://schemas.microsoft.com/office/drawing/2014/main" id="{6C4760EE-04DA-8FC7-6F68-7838357B9F41}"/>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244B7C25-ACC3-ACDB-FD05-A6487A0B328E}"/>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571554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Which type of testing is most critical when compared to the other types?</a:t>
            </a:r>
          </a:p>
          <a:p>
            <a:pPr algn="ctr"/>
            <a:endParaRPr lang="en-US" sz="2100" dirty="0">
              <a:solidFill>
                <a:srgbClr val="575757"/>
              </a:solidFill>
            </a:endParaRPr>
          </a:p>
          <a:p>
            <a:pPr algn="ctr"/>
            <a:r>
              <a:rPr lang="en-US" sz="2100" dirty="0">
                <a:solidFill>
                  <a:srgbClr val="575757"/>
                </a:solidFill>
              </a:rPr>
              <a:t>Type your answer in chat</a:t>
            </a:r>
          </a:p>
        </p:txBody>
      </p:sp>
      <p:sp>
        <p:nvSpPr>
          <p:cNvPr id="7" name="TextBox 6">
            <a:extLst>
              <a:ext uri="{FF2B5EF4-FFF2-40B4-BE49-F238E27FC236}">
                <a16:creationId xmlns:a16="http://schemas.microsoft.com/office/drawing/2014/main" id="{E9DC91DD-F2EA-46C0-9153-BCD887E37F03}"/>
              </a:ext>
            </a:extLst>
          </p:cNvPr>
          <p:cNvSpPr txBox="1"/>
          <p:nvPr/>
        </p:nvSpPr>
        <p:spPr>
          <a:xfrm>
            <a:off x="101265" y="2703709"/>
            <a:ext cx="2087131" cy="241091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Tree>
    <p:extLst>
      <p:ext uri="{BB962C8B-B14F-4D97-AF65-F5344CB8AC3E}">
        <p14:creationId xmlns:p14="http://schemas.microsoft.com/office/powerpoint/2010/main" val="1673585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Which type of testing is the hardest to “get right”?</a:t>
            </a:r>
          </a:p>
          <a:p>
            <a:pPr algn="ctr"/>
            <a:endParaRPr lang="en-US" sz="2100" dirty="0">
              <a:solidFill>
                <a:srgbClr val="575757"/>
              </a:solidFill>
            </a:endParaRPr>
          </a:p>
          <a:p>
            <a:pPr algn="ctr"/>
            <a:r>
              <a:rPr lang="en-US" sz="2100" dirty="0">
                <a:solidFill>
                  <a:srgbClr val="575757"/>
                </a:solidFill>
              </a:rPr>
              <a:t>Type your answer in chat</a:t>
            </a:r>
          </a:p>
        </p:txBody>
      </p:sp>
      <p:sp>
        <p:nvSpPr>
          <p:cNvPr id="7" name="TextBox 6">
            <a:extLst>
              <a:ext uri="{FF2B5EF4-FFF2-40B4-BE49-F238E27FC236}">
                <a16:creationId xmlns:a16="http://schemas.microsoft.com/office/drawing/2014/main" id="{FBF825C4-5C97-46AE-8C97-B1A3F003AB4D}"/>
              </a:ext>
            </a:extLst>
          </p:cNvPr>
          <p:cNvSpPr txBox="1"/>
          <p:nvPr/>
        </p:nvSpPr>
        <p:spPr>
          <a:xfrm>
            <a:off x="101265" y="2703709"/>
            <a:ext cx="2087131" cy="241091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Tree>
    <p:extLst>
      <p:ext uri="{BB962C8B-B14F-4D97-AF65-F5344CB8AC3E}">
        <p14:creationId xmlns:p14="http://schemas.microsoft.com/office/powerpoint/2010/main" val="3835599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0" name="TextBox 9">
            <a:extLst>
              <a:ext uri="{FF2B5EF4-FFF2-40B4-BE49-F238E27FC236}">
                <a16:creationId xmlns:a16="http://schemas.microsoft.com/office/drawing/2014/main" id="{C0B4F42C-2BA5-4C4D-8974-5933CEFA1822}"/>
              </a:ext>
            </a:extLst>
          </p:cNvPr>
          <p:cNvSpPr txBox="1"/>
          <p:nvPr/>
        </p:nvSpPr>
        <p:spPr>
          <a:xfrm>
            <a:off x="933007" y="2721991"/>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Maximizes the use &amp; benefits of automation to enable “early &amp; often”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Provides multiple “hooks” within the workflow for plugging in the various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Enables integration of testing results into the pipeline as quality gates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Accelerates test result feedback for visibility &amp; effective disposition </a:t>
            </a:r>
          </a:p>
        </p:txBody>
      </p:sp>
      <p:sp>
        <p:nvSpPr>
          <p:cNvPr id="2" name="TextBox 1">
            <a:extLst>
              <a:ext uri="{FF2B5EF4-FFF2-40B4-BE49-F238E27FC236}">
                <a16:creationId xmlns:a16="http://schemas.microsoft.com/office/drawing/2014/main" id="{04D9F9A1-8ACA-4B6D-B0BF-41160F62ACA3}"/>
              </a:ext>
            </a:extLst>
          </p:cNvPr>
          <p:cNvSpPr txBox="1"/>
          <p:nvPr/>
        </p:nvSpPr>
        <p:spPr>
          <a:xfrm>
            <a:off x="832207" y="2257746"/>
            <a:ext cx="6141377"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How does Continuous Integration help promote software quality?</a:t>
            </a:r>
          </a:p>
        </p:txBody>
      </p:sp>
      <p:pic>
        <p:nvPicPr>
          <p:cNvPr id="8" name="Picture 7">
            <a:extLst>
              <a:ext uri="{FF2B5EF4-FFF2-40B4-BE49-F238E27FC236}">
                <a16:creationId xmlns:a16="http://schemas.microsoft.com/office/drawing/2014/main" id="{AD1E6B02-DF2B-03A4-309C-BFB2C9FAF260}"/>
              </a:ext>
            </a:extLst>
          </p:cNvPr>
          <p:cNvPicPr>
            <a:picLocks/>
          </p:cNvPicPr>
          <p:nvPr/>
        </p:nvPicPr>
        <p:blipFill>
          <a:blip r:embed="rId2"/>
          <a:stretch>
            <a:fillRect/>
          </a:stretch>
        </p:blipFill>
        <p:spPr>
          <a:xfrm>
            <a:off x="4631764" y="292608"/>
            <a:ext cx="3849624" cy="1325880"/>
          </a:xfrm>
          <a:prstGeom prst="rect">
            <a:avLst/>
          </a:prstGeom>
        </p:spPr>
      </p:pic>
      <p:sp>
        <p:nvSpPr>
          <p:cNvPr id="9" name="Rectangle 8">
            <a:extLst>
              <a:ext uri="{FF2B5EF4-FFF2-40B4-BE49-F238E27FC236}">
                <a16:creationId xmlns:a16="http://schemas.microsoft.com/office/drawing/2014/main" id="{E1B324F1-2271-EAFE-9133-4B3A9C347DF3}"/>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663754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Continuous Testing</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28</a:t>
            </a:fld>
            <a:endParaRPr lang="en" dirty="0">
              <a:latin typeface="+mn-lt"/>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Tree>
    <p:extLst>
      <p:ext uri="{BB962C8B-B14F-4D97-AF65-F5344CB8AC3E}">
        <p14:creationId xmlns:p14="http://schemas.microsoft.com/office/powerpoint/2010/main" val="1056363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66E6D91-AD37-4B48-B0F5-DBC4E37D3D8D}"/>
              </a:ext>
            </a:extLst>
          </p:cNvPr>
          <p:cNvSpPr>
            <a:spLocks noGrp="1"/>
          </p:cNvSpPr>
          <p:nvPr>
            <p:ph type="title"/>
          </p:nvPr>
        </p:nvSpPr>
        <p:spPr/>
        <p:txBody>
          <a:bodyPr/>
          <a:lstStyle/>
          <a:p>
            <a:r>
              <a:rPr lang="en-US" dirty="0"/>
              <a:t>Continuous Deployment</a:t>
            </a:r>
          </a:p>
        </p:txBody>
      </p:sp>
      <p:pic>
        <p:nvPicPr>
          <p:cNvPr id="6" name="Picture Placeholder 5" descr="Different sizes of cardboard boxes at production">
            <a:extLst>
              <a:ext uri="{FF2B5EF4-FFF2-40B4-BE49-F238E27FC236}">
                <a16:creationId xmlns:a16="http://schemas.microsoft.com/office/drawing/2014/main" id="{E4F30A90-FB62-4FB4-9000-AFEFE13A22C5}"/>
              </a:ext>
            </a:extLst>
          </p:cNvPr>
          <p:cNvPicPr>
            <a:picLocks noGrp="1" noChangeAspect="1"/>
          </p:cNvPicPr>
          <p:nvPr>
            <p:ph type="pic" sz="quarter" idx="4294967295"/>
          </p:nvPr>
        </p:nvPicPr>
        <p:blipFill rotWithShape="1">
          <a:blip r:embed="rId2"/>
          <a:srcRect l="31138" r="26308" b="-1"/>
          <a:stretch/>
        </p:blipFill>
        <p:spPr>
          <a:xfrm>
            <a:off x="5865813" y="0"/>
            <a:ext cx="3278187" cy="5143500"/>
          </a:xfrm>
          <a:noFill/>
        </p:spPr>
      </p:pic>
    </p:spTree>
    <p:extLst>
      <p:ext uri="{BB962C8B-B14F-4D97-AF65-F5344CB8AC3E}">
        <p14:creationId xmlns:p14="http://schemas.microsoft.com/office/powerpoint/2010/main" val="274094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891814"/>
          </a:xfrm>
        </p:spPr>
        <p:txBody>
          <a:bodyPr spcFirstLastPara="1" wrap="square" lIns="68569" tIns="34275" rIns="68569" bIns="34275" anchor="b" anchorCtr="0">
            <a:normAutofit/>
          </a:bodyPr>
          <a:lstStyle/>
          <a:p>
            <a:pPr>
              <a:lnSpc>
                <a:spcPct val="90000"/>
              </a:lnSpc>
              <a:buSzPts val="3200"/>
            </a:pPr>
            <a:r>
              <a:rPr lang="en-US" sz="3600" dirty="0">
                <a:solidFill>
                  <a:schemeClr val="bg1"/>
                </a:solidFill>
              </a:rPr>
              <a:t>DevOps</a:t>
            </a:r>
            <a:endParaRPr lang="en-US" dirty="0"/>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3</a:t>
            </a:fld>
            <a:endParaRPr lang="en-US"/>
          </a:p>
        </p:txBody>
      </p:sp>
    </p:spTree>
    <p:extLst>
      <p:ext uri="{BB962C8B-B14F-4D97-AF65-F5344CB8AC3E}">
        <p14:creationId xmlns:p14="http://schemas.microsoft.com/office/powerpoint/2010/main" val="4111531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3DA60D-B26B-1B2D-704C-A0138A24D1B0}"/>
              </a:ext>
            </a:extLst>
          </p:cNvPr>
          <p:cNvPicPr>
            <a:picLocks/>
          </p:cNvPicPr>
          <p:nvPr/>
        </p:nvPicPr>
        <p:blipFill>
          <a:blip r:embed="rId3"/>
          <a:stretch>
            <a:fillRect/>
          </a:stretch>
        </p:blipFill>
        <p:spPr>
          <a:xfrm>
            <a:off x="463176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Does not necessarily mean continuously deployed, but rather continuously </a:t>
            </a:r>
            <a:r>
              <a:rPr lang="en-US" sz="1350" i="1" kern="1200" dirty="0">
                <a:solidFill>
                  <a:srgbClr val="575757"/>
                </a:solidFill>
                <a:latin typeface="Trebuchet MS" panose="020B0603020202020204" pitchFamily="34" charset="0"/>
              </a:rPr>
              <a:t>ready</a:t>
            </a:r>
            <a:r>
              <a:rPr lang="en-US" sz="1350" kern="1200" dirty="0">
                <a:solidFill>
                  <a:srgbClr val="575757"/>
                </a:solidFill>
                <a:latin typeface="Trebuchet MS" panose="020B0603020202020204" pitchFamily="34" charset="0"/>
              </a:rPr>
              <a:t> to deploy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Through a release pipeline, seeks to push latest version of the software through the environments at the frequency required by the business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Intended to help get innovation “quickly” into the hands of users &amp; customers for serving needs &amp; gathering feedback</a:t>
            </a:r>
          </a:p>
        </p:txBody>
      </p:sp>
      <p:sp>
        <p:nvSpPr>
          <p:cNvPr id="6" name="Rectangle 5">
            <a:extLst>
              <a:ext uri="{FF2B5EF4-FFF2-40B4-BE49-F238E27FC236}">
                <a16:creationId xmlns:a16="http://schemas.microsoft.com/office/drawing/2014/main" id="{1FBE3AC4-4FC2-4F29-9ED1-41B7991DD0B1}"/>
              </a:ext>
            </a:extLst>
          </p:cNvPr>
          <p:cNvSpPr/>
          <p:nvPr/>
        </p:nvSpPr>
        <p:spPr>
          <a:xfrm>
            <a:off x="6734161"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422204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Trebuchet MS" panose="020B0603020202020204" pitchFamily="34" charset="0"/>
              </a:rPr>
              <a:t>Version management: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Often l</a:t>
            </a:r>
            <a:r>
              <a:rPr lang="en-US" sz="1350" kern="1200" dirty="0" err="1">
                <a:solidFill>
                  <a:srgbClr val="575757"/>
                </a:solidFill>
                <a:latin typeface="Trebuchet MS" panose="020B0603020202020204" pitchFamily="34" charset="0"/>
              </a:rPr>
              <a:t>everages</a:t>
            </a:r>
            <a:r>
              <a:rPr lang="en-US" sz="1350" kern="1200" dirty="0">
                <a:solidFill>
                  <a:srgbClr val="575757"/>
                </a:solidFill>
                <a:latin typeface="Trebuchet MS" panose="020B0603020202020204" pitchFamily="34" charset="0"/>
              </a:rPr>
              <a:t> semantic versioning (</a:t>
            </a:r>
            <a:r>
              <a:rPr lang="en-US" sz="1350" kern="1200" dirty="0" err="1">
                <a:solidFill>
                  <a:srgbClr val="575757"/>
                </a:solidFill>
                <a:latin typeface="Trebuchet MS" panose="020B0603020202020204" pitchFamily="34" charset="0"/>
              </a:rPr>
              <a:t>major.minor.patch</a:t>
            </a:r>
            <a:r>
              <a:rPr lang="en-US" sz="1350" kern="1200" dirty="0">
                <a:solidFill>
                  <a:srgbClr val="575757"/>
                </a:solidFill>
                <a:latin typeface="Trebuchet MS" panose="020B0603020202020204" pitchFamily="34" charset="0"/>
              </a:rPr>
              <a: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Often leverages explicit versioning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Seeks to keep a clear distinction &amp; separation between each version of the software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Goal is version traceability &amp; visibility when upgrade is possible, or rollback is required</a:t>
            </a:r>
          </a:p>
        </p:txBody>
      </p:sp>
      <p:pic>
        <p:nvPicPr>
          <p:cNvPr id="7" name="Picture 6">
            <a:extLst>
              <a:ext uri="{FF2B5EF4-FFF2-40B4-BE49-F238E27FC236}">
                <a16:creationId xmlns:a16="http://schemas.microsoft.com/office/drawing/2014/main" id="{E2CE3966-8C3A-0AF4-8673-1796722AFD99}"/>
              </a:ext>
            </a:extLst>
          </p:cNvPr>
          <p:cNvPicPr>
            <a:picLocks/>
          </p:cNvPicPr>
          <p:nvPr/>
        </p:nvPicPr>
        <p:blipFill>
          <a:blip r:embed="rId3"/>
          <a:stretch>
            <a:fillRect/>
          </a:stretch>
        </p:blipFill>
        <p:spPr>
          <a:xfrm>
            <a:off x="4631764" y="292608"/>
            <a:ext cx="3849624" cy="1325880"/>
          </a:xfrm>
          <a:prstGeom prst="rect">
            <a:avLst/>
          </a:prstGeom>
        </p:spPr>
      </p:pic>
      <p:sp>
        <p:nvSpPr>
          <p:cNvPr id="8" name="Rectangle 7">
            <a:extLst>
              <a:ext uri="{FF2B5EF4-FFF2-40B4-BE49-F238E27FC236}">
                <a16:creationId xmlns:a16="http://schemas.microsoft.com/office/drawing/2014/main" id="{50B37A3E-AE2C-204C-A544-3F1CC7FDFD66}"/>
              </a:ext>
            </a:extLst>
          </p:cNvPr>
          <p:cNvSpPr/>
          <p:nvPr/>
        </p:nvSpPr>
        <p:spPr>
          <a:xfrm>
            <a:off x="6734161"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185298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Trebuchet MS" panose="020B0603020202020204" pitchFamily="34" charset="0"/>
              </a:rPr>
              <a:t>Blue/Green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Maintains two (or more) identical hosting environments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Production traffic is managed through routing – switch routing from old to new, &amp; verify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If issues uncovered, routing can be switched back to previous version for quick rollback</a:t>
            </a:r>
          </a:p>
        </p:txBody>
      </p:sp>
      <p:pic>
        <p:nvPicPr>
          <p:cNvPr id="7" name="Picture 6">
            <a:extLst>
              <a:ext uri="{FF2B5EF4-FFF2-40B4-BE49-F238E27FC236}">
                <a16:creationId xmlns:a16="http://schemas.microsoft.com/office/drawing/2014/main" id="{C6435BE3-8D0E-D080-FBB7-528B37EDDF6D}"/>
              </a:ext>
            </a:extLst>
          </p:cNvPr>
          <p:cNvPicPr>
            <a:picLocks/>
          </p:cNvPicPr>
          <p:nvPr/>
        </p:nvPicPr>
        <p:blipFill>
          <a:blip r:embed="rId3"/>
          <a:stretch>
            <a:fillRect/>
          </a:stretch>
        </p:blipFill>
        <p:spPr>
          <a:xfrm>
            <a:off x="4631764" y="292608"/>
            <a:ext cx="3849624" cy="1325880"/>
          </a:xfrm>
          <a:prstGeom prst="rect">
            <a:avLst/>
          </a:prstGeom>
        </p:spPr>
      </p:pic>
      <p:sp>
        <p:nvSpPr>
          <p:cNvPr id="8" name="Rectangle 7">
            <a:extLst>
              <a:ext uri="{FF2B5EF4-FFF2-40B4-BE49-F238E27FC236}">
                <a16:creationId xmlns:a16="http://schemas.microsoft.com/office/drawing/2014/main" id="{EACA51A0-8BCD-FC1E-43F1-4E4C28D27F96}"/>
              </a:ext>
            </a:extLst>
          </p:cNvPr>
          <p:cNvSpPr/>
          <p:nvPr/>
        </p:nvSpPr>
        <p:spPr>
          <a:xfrm>
            <a:off x="6734161"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568836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Trebuchet MS" panose="020B0603020202020204" pitchFamily="34" charset="0"/>
              </a:rPr>
              <a:t>Canary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Small portion of traffic can be routed to new version to ease in adoption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Allows verification of new version in lower risk manner (like a canary in a coal mine)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As confidence in new version builds, more and more traffic can be transitioned over until new version is used exclusively</a:t>
            </a:r>
          </a:p>
        </p:txBody>
      </p:sp>
      <p:pic>
        <p:nvPicPr>
          <p:cNvPr id="7" name="Picture 6">
            <a:extLst>
              <a:ext uri="{FF2B5EF4-FFF2-40B4-BE49-F238E27FC236}">
                <a16:creationId xmlns:a16="http://schemas.microsoft.com/office/drawing/2014/main" id="{AD15F71A-EF91-C087-6E83-F541F37BF269}"/>
              </a:ext>
            </a:extLst>
          </p:cNvPr>
          <p:cNvPicPr>
            <a:picLocks/>
          </p:cNvPicPr>
          <p:nvPr/>
        </p:nvPicPr>
        <p:blipFill>
          <a:blip r:embed="rId3"/>
          <a:stretch>
            <a:fillRect/>
          </a:stretch>
        </p:blipFill>
        <p:spPr>
          <a:xfrm>
            <a:off x="4631764" y="292608"/>
            <a:ext cx="3849624" cy="1325880"/>
          </a:xfrm>
          <a:prstGeom prst="rect">
            <a:avLst/>
          </a:prstGeom>
        </p:spPr>
      </p:pic>
      <p:sp>
        <p:nvSpPr>
          <p:cNvPr id="8" name="Rectangle 7">
            <a:extLst>
              <a:ext uri="{FF2B5EF4-FFF2-40B4-BE49-F238E27FC236}">
                <a16:creationId xmlns:a16="http://schemas.microsoft.com/office/drawing/2014/main" id="{4B0F3F5A-0DD6-A70E-4B34-FEC5448BD294}"/>
              </a:ext>
            </a:extLst>
          </p:cNvPr>
          <p:cNvSpPr/>
          <p:nvPr/>
        </p:nvSpPr>
        <p:spPr>
          <a:xfrm>
            <a:off x="6734161"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170374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24421"/>
          </a:xfrm>
        </p:spPr>
        <p:txBody>
          <a:bodyPr spcFirstLastPara="1" wrap="square" lIns="68569" tIns="34275" rIns="68569" bIns="34275" anchor="b" anchorCtr="0">
            <a:normAutofit fontScale="90000"/>
          </a:bodyPr>
          <a:lstStyle/>
          <a:p>
            <a:pPr>
              <a:lnSpc>
                <a:spcPct val="90000"/>
              </a:lnSpc>
              <a:buSzPts val="3200"/>
            </a:pPr>
            <a:r>
              <a:rPr lang="en-US" sz="3600" dirty="0" err="1">
                <a:solidFill>
                  <a:schemeClr val="bg1"/>
                </a:solidFill>
              </a:rPr>
              <a:t>IaC</a:t>
            </a:r>
            <a:r>
              <a:rPr lang="en-US" sz="3600" dirty="0">
                <a:solidFill>
                  <a:schemeClr val="bg1"/>
                </a:solidFill>
              </a:rPr>
              <a:t> with ARM Templates</a:t>
            </a:r>
            <a:endParaRPr lang="en-US" dirty="0"/>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34</a:t>
            </a:fld>
            <a:endParaRPr lang="en-US"/>
          </a:p>
        </p:txBody>
      </p:sp>
    </p:spTree>
    <p:extLst>
      <p:ext uri="{BB962C8B-B14F-4D97-AF65-F5344CB8AC3E}">
        <p14:creationId xmlns:p14="http://schemas.microsoft.com/office/powerpoint/2010/main" val="359660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err="1"/>
              <a:t>IaC</a:t>
            </a:r>
            <a:r>
              <a:rPr lang="en-US" dirty="0"/>
              <a:t> – What is it?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err="1">
                <a:solidFill>
                  <a:schemeClr val="tx1">
                    <a:lumMod val="50000"/>
                  </a:schemeClr>
                </a:solidFill>
                <a:latin typeface="+mj-lt"/>
              </a:rPr>
              <a:t>IaC</a:t>
            </a:r>
            <a:r>
              <a:rPr lang="en-US" dirty="0">
                <a:solidFill>
                  <a:schemeClr val="tx1">
                    <a:lumMod val="50000"/>
                  </a:schemeClr>
                </a:solidFill>
                <a:latin typeface="+mj-lt"/>
              </a:rPr>
              <a:t> stands for Infrastructure-as-Code</a:t>
            </a:r>
          </a:p>
          <a:p>
            <a:pPr marL="514350" indent="-285750">
              <a:buFont typeface="Arial" panose="020B0604020202020204" pitchFamily="34" charset="0"/>
              <a:buChar char="•"/>
            </a:pPr>
            <a:r>
              <a:rPr lang="en-US" b="0" i="0" dirty="0">
                <a:solidFill>
                  <a:schemeClr val="tx1">
                    <a:lumMod val="50000"/>
                  </a:schemeClr>
                </a:solidFill>
                <a:effectLst/>
                <a:latin typeface="+mj-lt"/>
              </a:rPr>
              <a:t>Strategy in modern DevOps used to quickly create consistent instances of the infrastructure required to run your systems and applications</a:t>
            </a:r>
          </a:p>
          <a:p>
            <a:pPr marL="514350" indent="-285750">
              <a:buFont typeface="Arial" panose="020B0604020202020204" pitchFamily="34" charset="0"/>
              <a:buChar char="•"/>
            </a:pPr>
            <a:r>
              <a:rPr lang="en-US" b="0" i="0" dirty="0">
                <a:solidFill>
                  <a:schemeClr val="tx1">
                    <a:lumMod val="50000"/>
                  </a:schemeClr>
                </a:solidFill>
                <a:effectLst/>
                <a:latin typeface="+mj-lt"/>
              </a:rPr>
              <a:t>Helps us codify </a:t>
            </a:r>
            <a:r>
              <a:rPr lang="en-US" dirty="0">
                <a:solidFill>
                  <a:schemeClr val="tx1">
                    <a:lumMod val="50000"/>
                  </a:schemeClr>
                </a:solidFill>
                <a:latin typeface="+mj-lt"/>
              </a:rPr>
              <a:t>infrastructure definitions (just like application code)</a:t>
            </a:r>
          </a:p>
          <a:p>
            <a:pPr marL="514350" indent="-285750">
              <a:buFont typeface="Arial" panose="020B0604020202020204" pitchFamily="34" charset="0"/>
              <a:buChar char="•"/>
            </a:pPr>
            <a:r>
              <a:rPr lang="en-US" b="0" i="0" dirty="0">
                <a:solidFill>
                  <a:schemeClr val="tx1">
                    <a:lumMod val="50000"/>
                  </a:schemeClr>
                </a:solidFill>
                <a:effectLst/>
                <a:latin typeface="+mj-lt"/>
              </a:rPr>
              <a:t>What kind of possibilities does this open up for us?</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250218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err="1"/>
              <a:t>IaC</a:t>
            </a:r>
            <a:r>
              <a:rPr lang="en-US" dirty="0"/>
              <a:t> – Benefits</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Infrastructure definitions can be unit tested</a:t>
            </a:r>
          </a:p>
          <a:p>
            <a:pPr marL="514350" indent="-285750">
              <a:buFont typeface="Arial" panose="020B0604020202020204" pitchFamily="34" charset="0"/>
              <a:buChar char="•"/>
            </a:pPr>
            <a:r>
              <a:rPr lang="en-US" dirty="0">
                <a:solidFill>
                  <a:schemeClr val="tx1">
                    <a:lumMod val="50000"/>
                  </a:schemeClr>
                </a:solidFill>
                <a:latin typeface="+mj-lt"/>
              </a:rPr>
              <a:t>Infrastructure definitions can be source controlled</a:t>
            </a:r>
          </a:p>
          <a:p>
            <a:pPr marL="514350" indent="-285750">
              <a:buFont typeface="Arial" panose="020B0604020202020204" pitchFamily="34" charset="0"/>
              <a:buChar char="•"/>
            </a:pPr>
            <a:r>
              <a:rPr lang="en-US" dirty="0">
                <a:solidFill>
                  <a:schemeClr val="tx1">
                    <a:lumMod val="50000"/>
                  </a:schemeClr>
                </a:solidFill>
                <a:latin typeface="+mj-lt"/>
              </a:rPr>
              <a:t>Infrastructure definitions can be versioned</a:t>
            </a:r>
          </a:p>
          <a:p>
            <a:pPr marL="514350" indent="-285750">
              <a:buFont typeface="Arial" panose="020B0604020202020204" pitchFamily="34" charset="0"/>
              <a:buChar char="•"/>
            </a:pPr>
            <a:r>
              <a:rPr lang="en-US" dirty="0">
                <a:solidFill>
                  <a:schemeClr val="tx1">
                    <a:lumMod val="50000"/>
                  </a:schemeClr>
                </a:solidFill>
                <a:latin typeface="+mj-lt"/>
              </a:rPr>
              <a:t>Infrastructure can be created and recreated consistently across all environments</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1544417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Azure Resource Manager (ARM) Templates</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428916"/>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Microsoft’s JSON-based </a:t>
            </a:r>
            <a:r>
              <a:rPr lang="en-US" dirty="0" err="1">
                <a:solidFill>
                  <a:schemeClr val="tx1">
                    <a:lumMod val="50000"/>
                  </a:schemeClr>
                </a:solidFill>
                <a:latin typeface="+mj-lt"/>
              </a:rPr>
              <a:t>IaC</a:t>
            </a:r>
            <a:r>
              <a:rPr lang="en-US" dirty="0">
                <a:solidFill>
                  <a:schemeClr val="tx1">
                    <a:lumMod val="50000"/>
                  </a:schemeClr>
                </a:solidFill>
                <a:latin typeface="+mj-lt"/>
              </a:rPr>
              <a:t> solution</a:t>
            </a:r>
          </a:p>
          <a:p>
            <a:pPr marL="514350" indent="-285750">
              <a:buFont typeface="Arial" panose="020B0604020202020204" pitchFamily="34" charset="0"/>
              <a:buChar char="•"/>
            </a:pPr>
            <a:r>
              <a:rPr lang="en-US" dirty="0">
                <a:solidFill>
                  <a:schemeClr val="tx1">
                    <a:lumMod val="50000"/>
                  </a:schemeClr>
                </a:solidFill>
                <a:latin typeface="+mj-lt"/>
              </a:rPr>
              <a:t>Supports definition of Cloud resources for Azure in code that adheres to a predefined schema</a:t>
            </a: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r>
              <a:rPr lang="en-US" dirty="0">
                <a:solidFill>
                  <a:schemeClr val="tx1">
                    <a:lumMod val="50000"/>
                  </a:schemeClr>
                </a:solidFill>
                <a:latin typeface="+mj-lt"/>
              </a:rPr>
              <a:t>Going to briefly look at details for just a few of the available elements</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37</a:t>
            </a:fld>
            <a:endParaRPr lang="en-US"/>
          </a:p>
        </p:txBody>
      </p:sp>
      <p:pic>
        <p:nvPicPr>
          <p:cNvPr id="6" name="Picture 5">
            <a:extLst>
              <a:ext uri="{FF2B5EF4-FFF2-40B4-BE49-F238E27FC236}">
                <a16:creationId xmlns:a16="http://schemas.microsoft.com/office/drawing/2014/main" id="{0A1A5B21-39D8-B692-7595-87C0BED7AC9A}"/>
              </a:ext>
            </a:extLst>
          </p:cNvPr>
          <p:cNvPicPr>
            <a:picLocks noChangeAspect="1"/>
          </p:cNvPicPr>
          <p:nvPr/>
        </p:nvPicPr>
        <p:blipFill>
          <a:blip r:embed="rId2"/>
          <a:stretch>
            <a:fillRect/>
          </a:stretch>
        </p:blipFill>
        <p:spPr>
          <a:xfrm>
            <a:off x="1012398" y="2242150"/>
            <a:ext cx="6827703" cy="1774678"/>
          </a:xfrm>
          <a:prstGeom prst="rect">
            <a:avLst/>
          </a:prstGeom>
        </p:spPr>
      </p:pic>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spTree>
    <p:extLst>
      <p:ext uri="{BB962C8B-B14F-4D97-AF65-F5344CB8AC3E}">
        <p14:creationId xmlns:p14="http://schemas.microsoft.com/office/powerpoint/2010/main" val="2544421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$schema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Location of schema file that defines target version of template language</a:t>
            </a:r>
          </a:p>
          <a:p>
            <a:pPr marL="514350" indent="-285750">
              <a:buFont typeface="Arial" panose="020B0604020202020204" pitchFamily="34" charset="0"/>
              <a:buChar char="•"/>
            </a:pPr>
            <a:r>
              <a:rPr lang="en-US" dirty="0">
                <a:solidFill>
                  <a:schemeClr val="tx1">
                    <a:lumMod val="50000"/>
                  </a:schemeClr>
                </a:solidFill>
                <a:latin typeface="+mj-lt"/>
              </a:rPr>
              <a:t>Used to enforce rules around properties, hierarchy, and values applied to each</a:t>
            </a:r>
          </a:p>
          <a:p>
            <a:pPr marL="514350" indent="-285750">
              <a:buFont typeface="Arial" panose="020B0604020202020204" pitchFamily="34" charset="0"/>
              <a:buChar char="•"/>
            </a:pPr>
            <a:r>
              <a:rPr lang="en-US" dirty="0">
                <a:solidFill>
                  <a:schemeClr val="tx1">
                    <a:lumMod val="50000"/>
                  </a:schemeClr>
                </a:solidFill>
                <a:latin typeface="+mj-lt"/>
              </a:rPr>
              <a:t>Can be used to automate validation of a given ARM template instance</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2"/>
              </a:rPr>
              <a:t>https://learn.microsoft.com/en-us/azure/azure-resource-manager/templates/syntax</a:t>
            </a:r>
            <a:endParaRPr lang="en-US" sz="1100" dirty="0"/>
          </a:p>
        </p:txBody>
      </p:sp>
    </p:spTree>
    <p:extLst>
      <p:ext uri="{BB962C8B-B14F-4D97-AF65-F5344CB8AC3E}">
        <p14:creationId xmlns:p14="http://schemas.microsoft.com/office/powerpoint/2010/main" val="2204512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parameters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Optionally allows specification of values that can be inputs at deployment time</a:t>
            </a:r>
          </a:p>
          <a:p>
            <a:pPr marL="514350" indent="-285750">
              <a:buFont typeface="Arial" panose="020B0604020202020204" pitchFamily="34" charset="0"/>
              <a:buChar char="•"/>
            </a:pPr>
            <a:r>
              <a:rPr lang="en-US" dirty="0">
                <a:solidFill>
                  <a:schemeClr val="tx1">
                    <a:lumMod val="50000"/>
                  </a:schemeClr>
                </a:solidFill>
                <a:latin typeface="+mj-lt"/>
              </a:rPr>
              <a:t>Limited to 256 parameters in a given template</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2"/>
              </a:rPr>
              <a:t>https://learn.microsoft.com/en-us/azure/azure-resource-manager/templates/syntax</a:t>
            </a:r>
            <a:endParaRPr lang="en-US" sz="1100" dirty="0"/>
          </a:p>
        </p:txBody>
      </p:sp>
      <p:pic>
        <p:nvPicPr>
          <p:cNvPr id="6" name="Picture 5">
            <a:extLst>
              <a:ext uri="{FF2B5EF4-FFF2-40B4-BE49-F238E27FC236}">
                <a16:creationId xmlns:a16="http://schemas.microsoft.com/office/drawing/2014/main" id="{15867EDD-6E61-CC02-3408-77B02641CC50}"/>
              </a:ext>
            </a:extLst>
          </p:cNvPr>
          <p:cNvPicPr>
            <a:picLocks noChangeAspect="1"/>
          </p:cNvPicPr>
          <p:nvPr/>
        </p:nvPicPr>
        <p:blipFill>
          <a:blip r:embed="rId3"/>
          <a:stretch>
            <a:fillRect/>
          </a:stretch>
        </p:blipFill>
        <p:spPr>
          <a:xfrm>
            <a:off x="2313984" y="2058985"/>
            <a:ext cx="4516031" cy="2266050"/>
          </a:xfrm>
          <a:prstGeom prst="rect">
            <a:avLst/>
          </a:prstGeom>
        </p:spPr>
      </p:pic>
    </p:spTree>
    <p:extLst>
      <p:ext uri="{BB962C8B-B14F-4D97-AF65-F5344CB8AC3E}">
        <p14:creationId xmlns:p14="http://schemas.microsoft.com/office/powerpoint/2010/main" val="200817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7BC962-F2DF-4DE0-A3C5-20817C4A9573}"/>
              </a:ext>
            </a:extLst>
          </p:cNvPr>
          <p:cNvSpPr>
            <a:spLocks noGrp="1"/>
          </p:cNvSpPr>
          <p:nvPr>
            <p:ph type="title"/>
          </p:nvPr>
        </p:nvSpPr>
        <p:spPr/>
        <p:txBody>
          <a:bodyPr wrap="square" anchor="ctr">
            <a:normAutofit fontScale="90000"/>
          </a:bodyPr>
          <a:lstStyle/>
          <a:p>
            <a:r>
              <a:rPr lang="en-US" dirty="0"/>
              <a:t>Continuous Integration</a:t>
            </a:r>
          </a:p>
        </p:txBody>
      </p:sp>
      <p:pic>
        <p:nvPicPr>
          <p:cNvPr id="7" name="Picture Placeholder 6" descr="Bird's eye view of a winding river">
            <a:extLst>
              <a:ext uri="{FF2B5EF4-FFF2-40B4-BE49-F238E27FC236}">
                <a16:creationId xmlns:a16="http://schemas.microsoft.com/office/drawing/2014/main" id="{38ECDC97-8A4A-4A35-8922-A4A7846EEF26}"/>
              </a:ext>
            </a:extLst>
          </p:cNvPr>
          <p:cNvPicPr>
            <a:picLocks noGrp="1" noChangeAspect="1"/>
          </p:cNvPicPr>
          <p:nvPr>
            <p:ph type="pic" sz="quarter" idx="4294967295"/>
          </p:nvPr>
        </p:nvPicPr>
        <p:blipFill rotWithShape="1">
          <a:blip r:embed="rId2"/>
          <a:srcRect l="43666" r="13780" b="-1"/>
          <a:stretch/>
        </p:blipFill>
        <p:spPr>
          <a:xfrm>
            <a:off x="5865813" y="0"/>
            <a:ext cx="3278187" cy="5143500"/>
          </a:xfrm>
          <a:noFill/>
        </p:spPr>
      </p:pic>
    </p:spTree>
    <p:extLst>
      <p:ext uri="{BB962C8B-B14F-4D97-AF65-F5344CB8AC3E}">
        <p14:creationId xmlns:p14="http://schemas.microsoft.com/office/powerpoint/2010/main" val="2425169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variables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Optionally allows definition of variables that can be used throughout template – similar to variables used in application code</a:t>
            </a:r>
          </a:p>
          <a:p>
            <a:pPr marL="514350" indent="-285750">
              <a:buFont typeface="Arial" panose="020B0604020202020204" pitchFamily="34" charset="0"/>
              <a:buChar char="•"/>
            </a:pPr>
            <a:r>
              <a:rPr lang="en-US" dirty="0">
                <a:solidFill>
                  <a:schemeClr val="tx1">
                    <a:lumMod val="50000"/>
                  </a:schemeClr>
                </a:solidFill>
                <a:latin typeface="+mj-lt"/>
              </a:rPr>
              <a:t>Can help reduce complex expressions through reusability</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40</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pic>
        <p:nvPicPr>
          <p:cNvPr id="8" name="Picture 7">
            <a:extLst>
              <a:ext uri="{FF2B5EF4-FFF2-40B4-BE49-F238E27FC236}">
                <a16:creationId xmlns:a16="http://schemas.microsoft.com/office/drawing/2014/main" id="{3396E52C-FC32-AC54-4FC5-74D48536A4CC}"/>
              </a:ext>
            </a:extLst>
          </p:cNvPr>
          <p:cNvPicPr>
            <a:picLocks noChangeAspect="1"/>
          </p:cNvPicPr>
          <p:nvPr/>
        </p:nvPicPr>
        <p:blipFill>
          <a:blip r:embed="rId4"/>
          <a:stretch>
            <a:fillRect/>
          </a:stretch>
        </p:blipFill>
        <p:spPr>
          <a:xfrm>
            <a:off x="3485574" y="2110395"/>
            <a:ext cx="2172852" cy="2474322"/>
          </a:xfrm>
          <a:prstGeom prst="rect">
            <a:avLst/>
          </a:prstGeom>
        </p:spPr>
      </p:pic>
    </p:spTree>
    <p:extLst>
      <p:ext uri="{BB962C8B-B14F-4D97-AF65-F5344CB8AC3E}">
        <p14:creationId xmlns:p14="http://schemas.microsoft.com/office/powerpoint/2010/main" val="2804153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functions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Optionally allows definition of user-defined, custom functions</a:t>
            </a:r>
          </a:p>
          <a:p>
            <a:pPr marL="514350" indent="-285750">
              <a:buFont typeface="Arial" panose="020B0604020202020204" pitchFamily="34" charset="0"/>
              <a:buChar char="•"/>
            </a:pPr>
            <a:r>
              <a:rPr lang="en-US" dirty="0">
                <a:solidFill>
                  <a:schemeClr val="tx1">
                    <a:lumMod val="50000"/>
                  </a:schemeClr>
                </a:solidFill>
                <a:latin typeface="+mj-lt"/>
              </a:rPr>
              <a:t>Allows encapsulation of complex expressions/instructions that are callable by name</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pic>
        <p:nvPicPr>
          <p:cNvPr id="6" name="Picture 5">
            <a:extLst>
              <a:ext uri="{FF2B5EF4-FFF2-40B4-BE49-F238E27FC236}">
                <a16:creationId xmlns:a16="http://schemas.microsoft.com/office/drawing/2014/main" id="{CA4EABE9-48B6-33EA-97F2-C1834811B3F8}"/>
              </a:ext>
            </a:extLst>
          </p:cNvPr>
          <p:cNvPicPr>
            <a:picLocks noChangeAspect="1"/>
          </p:cNvPicPr>
          <p:nvPr/>
        </p:nvPicPr>
        <p:blipFill>
          <a:blip r:embed="rId4"/>
          <a:stretch>
            <a:fillRect/>
          </a:stretch>
        </p:blipFill>
        <p:spPr>
          <a:xfrm>
            <a:off x="2983181" y="1877758"/>
            <a:ext cx="3177638" cy="2807283"/>
          </a:xfrm>
          <a:prstGeom prst="rect">
            <a:avLst/>
          </a:prstGeom>
        </p:spPr>
      </p:pic>
    </p:spTree>
    <p:extLst>
      <p:ext uri="{BB962C8B-B14F-4D97-AF65-F5344CB8AC3E}">
        <p14:creationId xmlns:p14="http://schemas.microsoft.com/office/powerpoint/2010/main" val="2099394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resources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Required section of template that enables the definition of the actual resources to be deployed</a:t>
            </a:r>
          </a:p>
          <a:p>
            <a:pPr marL="514350" indent="-285750">
              <a:buFont typeface="Arial" panose="020B0604020202020204" pitchFamily="34" charset="0"/>
              <a:buChar char="•"/>
            </a:pPr>
            <a:r>
              <a:rPr lang="en-US" dirty="0">
                <a:solidFill>
                  <a:schemeClr val="tx1">
                    <a:lumMod val="50000"/>
                  </a:schemeClr>
                </a:solidFill>
                <a:latin typeface="+mj-lt"/>
              </a:rPr>
              <a:t>See source URL for additional info</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42</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spTree>
    <p:extLst>
      <p:ext uri="{BB962C8B-B14F-4D97-AF65-F5344CB8AC3E}">
        <p14:creationId xmlns:p14="http://schemas.microsoft.com/office/powerpoint/2010/main" val="1461743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outputs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Defines values returned from a deployment (i.e., outputs from execution of the deployment)</a:t>
            </a:r>
          </a:p>
          <a:p>
            <a:pPr marL="514350" indent="-285750">
              <a:buFont typeface="Arial" panose="020B0604020202020204" pitchFamily="34" charset="0"/>
              <a:buChar char="•"/>
            </a:pPr>
            <a:r>
              <a:rPr lang="en-US" dirty="0">
                <a:solidFill>
                  <a:schemeClr val="tx1">
                    <a:lumMod val="50000"/>
                  </a:schemeClr>
                </a:solidFill>
                <a:latin typeface="+mj-lt"/>
              </a:rPr>
              <a:t>Can be used to return details from deployed resources (e.g., public DNS value)</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43</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pic>
        <p:nvPicPr>
          <p:cNvPr id="6" name="Picture 5">
            <a:extLst>
              <a:ext uri="{FF2B5EF4-FFF2-40B4-BE49-F238E27FC236}">
                <a16:creationId xmlns:a16="http://schemas.microsoft.com/office/drawing/2014/main" id="{EE295C48-86CB-8256-D0AB-64FC76620515}"/>
              </a:ext>
            </a:extLst>
          </p:cNvPr>
          <p:cNvPicPr>
            <a:picLocks noChangeAspect="1"/>
          </p:cNvPicPr>
          <p:nvPr/>
        </p:nvPicPr>
        <p:blipFill>
          <a:blip r:embed="rId4"/>
          <a:stretch>
            <a:fillRect/>
          </a:stretch>
        </p:blipFill>
        <p:spPr>
          <a:xfrm>
            <a:off x="2152214" y="2265661"/>
            <a:ext cx="5176271" cy="2291472"/>
          </a:xfrm>
          <a:prstGeom prst="rect">
            <a:avLst/>
          </a:prstGeom>
        </p:spPr>
      </p:pic>
    </p:spTree>
    <p:extLst>
      <p:ext uri="{BB962C8B-B14F-4D97-AF65-F5344CB8AC3E}">
        <p14:creationId xmlns:p14="http://schemas.microsoft.com/office/powerpoint/2010/main" val="1799936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Resource Manager (ARM) Templates</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44</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a:t>
            </a:r>
          </a:p>
        </p:txBody>
      </p:sp>
    </p:spTree>
    <p:extLst>
      <p:ext uri="{BB962C8B-B14F-4D97-AF65-F5344CB8AC3E}">
        <p14:creationId xmlns:p14="http://schemas.microsoft.com/office/powerpoint/2010/main" val="2348515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24421"/>
          </a:xfrm>
        </p:spPr>
        <p:txBody>
          <a:bodyPr spcFirstLastPara="1" wrap="square" lIns="68569" tIns="34275" rIns="68569" bIns="34275" anchor="b" anchorCtr="0">
            <a:normAutofit fontScale="90000"/>
          </a:bodyPr>
          <a:lstStyle/>
          <a:p>
            <a:pPr>
              <a:lnSpc>
                <a:spcPct val="90000"/>
              </a:lnSpc>
              <a:buSzPts val="3200"/>
            </a:pPr>
            <a:r>
              <a:rPr lang="en-US" sz="3600" dirty="0">
                <a:solidFill>
                  <a:schemeClr val="bg1"/>
                </a:solidFill>
              </a:rPr>
              <a:t>ADO CI &amp; CD Pipelines</a:t>
            </a:r>
            <a:endParaRPr lang="en-US" dirty="0"/>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45</a:t>
            </a:fld>
            <a:endParaRPr lang="en-US"/>
          </a:p>
        </p:txBody>
      </p:sp>
    </p:spTree>
    <p:extLst>
      <p:ext uri="{BB962C8B-B14F-4D97-AF65-F5344CB8AC3E}">
        <p14:creationId xmlns:p14="http://schemas.microsoft.com/office/powerpoint/2010/main" val="3042448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ADO CI &amp; CD Pipelines</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46</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1189203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0" scaled="0"/>
        </a:gradFill>
        <a:effectLst/>
      </p:bgPr>
    </p:bg>
    <p:spTree>
      <p:nvGrpSpPr>
        <p:cNvPr id="1" name="Shape 277"/>
        <p:cNvGrpSpPr/>
        <p:nvPr/>
      </p:nvGrpSpPr>
      <p:grpSpPr>
        <a:xfrm>
          <a:off x="0" y="0"/>
          <a:ext cx="0" cy="0"/>
          <a:chOff x="0" y="0"/>
          <a:chExt cx="0" cy="0"/>
        </a:xfrm>
      </p:grpSpPr>
      <p:pic>
        <p:nvPicPr>
          <p:cNvPr id="278" name="Google Shape;278;p36"/>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279" name="Google Shape;279;p36"/>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6"/>
          <p:cNvGrpSpPr/>
          <p:nvPr/>
        </p:nvGrpSpPr>
        <p:grpSpPr>
          <a:xfrm>
            <a:off x="4491032" y="1168875"/>
            <a:ext cx="4689327" cy="4991730"/>
            <a:chOff x="3458352" y="512656"/>
            <a:chExt cx="5769350" cy="5951747"/>
          </a:xfrm>
        </p:grpSpPr>
        <p:pic>
          <p:nvPicPr>
            <p:cNvPr id="281" name="Google Shape;281;p36"/>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282" name="Google Shape;282;p36"/>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283" name="Google Shape;283;p36"/>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solidFill>
                  <a:schemeClr val="lt1"/>
                </a:solidFill>
              </a:rPr>
              <a:t>Thank you!</a:t>
            </a:r>
            <a:endParaRPr sz="4500" dirty="0">
              <a:solidFill>
                <a:schemeClr val="lt1"/>
              </a:solidFill>
            </a:endParaRPr>
          </a:p>
          <a:p>
            <a:pPr marL="0" lvl="0" indent="0" algn="l" rtl="0">
              <a:lnSpc>
                <a:spcPct val="83000"/>
              </a:lnSpc>
              <a:spcBef>
                <a:spcPts val="0"/>
              </a:spcBef>
              <a:spcAft>
                <a:spcPts val="0"/>
              </a:spcAft>
              <a:buNone/>
            </a:pPr>
            <a:endParaRPr sz="1900" dirty="0">
              <a:solidFill>
                <a:schemeClr val="lt1"/>
              </a:solidFill>
            </a:endParaRPr>
          </a:p>
          <a:p>
            <a:pPr marL="0" lvl="0" indent="0" algn="l" rtl="0">
              <a:lnSpc>
                <a:spcPct val="115000"/>
              </a:lnSpc>
              <a:spcBef>
                <a:spcPts val="0"/>
              </a:spcBef>
              <a:spcAft>
                <a:spcPts val="0"/>
              </a:spcAft>
              <a:buNone/>
            </a:pPr>
            <a:r>
              <a:rPr lang="en" sz="1900" dirty="0">
                <a:solidFill>
                  <a:schemeClr val="lt1"/>
                </a:solidFill>
              </a:rPr>
              <a:t>If you have additional questions, </a:t>
            </a:r>
            <a:br>
              <a:rPr lang="en" sz="1900" dirty="0">
                <a:solidFill>
                  <a:schemeClr val="lt1"/>
                </a:solidFill>
              </a:rPr>
            </a:br>
            <a:r>
              <a:rPr lang="en" sz="1900" dirty="0">
                <a:solidFill>
                  <a:schemeClr val="lt1"/>
                </a:solidFill>
              </a:rPr>
              <a:t>please reach out to me at:</a:t>
            </a:r>
            <a:endParaRPr sz="1900" dirty="0">
              <a:solidFill>
                <a:schemeClr val="lt1"/>
              </a:solidFill>
            </a:endParaRPr>
          </a:p>
          <a:p>
            <a:pPr marL="0" lvl="0" indent="0" algn="l" rtl="0">
              <a:lnSpc>
                <a:spcPct val="115000"/>
              </a:lnSpc>
              <a:spcBef>
                <a:spcPts val="0"/>
              </a:spcBef>
              <a:spcAft>
                <a:spcPts val="0"/>
              </a:spcAft>
              <a:buNone/>
            </a:pPr>
            <a:r>
              <a:rPr lang="en" sz="1900" dirty="0">
                <a:solidFill>
                  <a:schemeClr val="lt1"/>
                </a:solidFill>
              </a:rPr>
              <a:t>(email address)</a:t>
            </a:r>
            <a:endParaRPr sz="1900" dirty="0">
              <a:solidFill>
                <a:schemeClr val="lt1"/>
              </a:solidFill>
            </a:endParaRPr>
          </a:p>
        </p:txBody>
      </p:sp>
      <p:pic>
        <p:nvPicPr>
          <p:cNvPr id="286" name="Google Shape;286;p36"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7" name="Google Shape;287;p36"/>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88" name="Google Shape;288;p36"/>
          <p:cNvPicPr preferRelativeResize="0"/>
          <p:nvPr/>
        </p:nvPicPr>
        <p:blipFill>
          <a:blip r:embed="rId7">
            <a:alphaModFix/>
          </a:blip>
          <a:stretch>
            <a:fillRect/>
          </a:stretch>
        </p:blipFill>
        <p:spPr>
          <a:xfrm>
            <a:off x="6848213" y="4187750"/>
            <a:ext cx="2049536" cy="929699"/>
          </a:xfrm>
          <a:prstGeom prst="rect">
            <a:avLst/>
          </a:prstGeom>
          <a:noFill/>
          <a:ln>
            <a:noFill/>
          </a:ln>
        </p:spPr>
      </p:pic>
      <p:sp>
        <p:nvSpPr>
          <p:cNvPr id="289" name="Google Shape;289;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B809E-7533-4294-830A-78F6D9206728}"/>
              </a:ext>
            </a:extLst>
          </p:cNvPr>
          <p:cNvSpPr>
            <a:spLocks noGrp="1"/>
          </p:cNvSpPr>
          <p:nvPr>
            <p:ph type="title"/>
          </p:nvPr>
        </p:nvSpPr>
        <p:spPr/>
        <p:txBody>
          <a:bodyPr/>
          <a:lstStyle/>
          <a:p>
            <a:r>
              <a:rPr lang="en-US" dirty="0"/>
              <a:t>DevOps – What is it?</a:t>
            </a:r>
          </a:p>
        </p:txBody>
      </p:sp>
      <p:sp>
        <p:nvSpPr>
          <p:cNvPr id="5" name="TextBox 4">
            <a:extLst>
              <a:ext uri="{FF2B5EF4-FFF2-40B4-BE49-F238E27FC236}">
                <a16:creationId xmlns:a16="http://schemas.microsoft.com/office/drawing/2014/main" id="{9AAB44D7-C0AA-4923-B13F-0852F26BBCD1}"/>
              </a:ext>
            </a:extLst>
          </p:cNvPr>
          <p:cNvSpPr txBox="1"/>
          <p:nvPr/>
        </p:nvSpPr>
        <p:spPr>
          <a:xfrm>
            <a:off x="1435814" y="2177800"/>
            <a:ext cx="6272373" cy="7879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rgbClr val="575757"/>
                </a:solidFill>
              </a:rPr>
              <a:t>How would you define the term “DevOps”. Type your thoughts/answers in the chat or come off mute and share.</a:t>
            </a:r>
          </a:p>
        </p:txBody>
      </p:sp>
    </p:spTree>
    <p:extLst>
      <p:ext uri="{BB962C8B-B14F-4D97-AF65-F5344CB8AC3E}">
        <p14:creationId xmlns:p14="http://schemas.microsoft.com/office/powerpoint/2010/main" val="3415168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5513" y="897704"/>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4572001" y="1565631"/>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8292" y="897704"/>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7154780" y="1565631"/>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8659" y="991562"/>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5700562" y="824500"/>
            <a:ext cx="1561993" cy="392987"/>
          </a:xfrm>
          <a:prstGeom prst="arc">
            <a:avLst>
              <a:gd name="adj1" fmla="val 10976552"/>
              <a:gd name="adj2" fmla="val 21198790"/>
            </a:avLst>
          </a:prstGeom>
          <a:ln w="38100" cap="rnd">
            <a:solidFill>
              <a:schemeClr val="bg1"/>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5655052" y="1451437"/>
            <a:ext cx="1561993" cy="392987"/>
          </a:xfrm>
          <a:prstGeom prst="arc">
            <a:avLst>
              <a:gd name="adj1" fmla="val 10976552"/>
              <a:gd name="adj2" fmla="val 21198790"/>
            </a:avLst>
          </a:prstGeom>
          <a:ln w="38100" cap="rnd">
            <a:solidFill>
              <a:schemeClr val="bg1"/>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7262555" y="685800"/>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4655489" y="1791556"/>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572000" y="2283415"/>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283529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a:t>
            </a:r>
            <a:br>
              <a:rPr lang="en-US" sz="2700" dirty="0"/>
            </a:br>
            <a:r>
              <a:rPr lang="en-US" sz="2700" dirty="0"/>
              <a:t>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4572001" y="1565631"/>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154780" y="1565631"/>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572000" y="2283415"/>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chemeClr val="bg1"/>
              </a:solidFill>
              <a:latin typeface="Trebuchet MS" panose="020B0603020202020204" pitchFamily="34" charset="0"/>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47147" y="1003174"/>
            <a:ext cx="685800" cy="685800"/>
          </a:xfrm>
          <a:prstGeom prst="rect">
            <a:avLst/>
          </a:prstGeom>
        </p:spPr>
      </p:pic>
      <p:pic>
        <p:nvPicPr>
          <p:cNvPr id="10" name="Graphic 9" descr="User with solid fill">
            <a:extLst>
              <a:ext uri="{FF2B5EF4-FFF2-40B4-BE49-F238E27FC236}">
                <a16:creationId xmlns:a16="http://schemas.microsoft.com/office/drawing/2014/main" id="{AB8E751F-A895-1E7A-ACFD-8A8254B17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41213" y="762962"/>
            <a:ext cx="914400" cy="914400"/>
          </a:xfrm>
          <a:prstGeom prst="rect">
            <a:avLst/>
          </a:prstGeom>
        </p:spPr>
      </p:pic>
      <p:pic>
        <p:nvPicPr>
          <p:cNvPr id="11" name="Graphic 10" descr="User with solid fill">
            <a:extLst>
              <a:ext uri="{FF2B5EF4-FFF2-40B4-BE49-F238E27FC236}">
                <a16:creationId xmlns:a16="http://schemas.microsoft.com/office/drawing/2014/main" id="{D5A8BBC3-5DC8-11FE-D7A5-4A80ABDFB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3992" y="769214"/>
            <a:ext cx="914400" cy="914400"/>
          </a:xfrm>
          <a:prstGeom prst="rect">
            <a:avLst/>
          </a:prstGeom>
        </p:spPr>
      </p:pic>
    </p:spTree>
    <p:extLst>
      <p:ext uri="{BB962C8B-B14F-4D97-AF65-F5344CB8AC3E}">
        <p14:creationId xmlns:p14="http://schemas.microsoft.com/office/powerpoint/2010/main" val="100204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Trebuchet MS" panose="020B0603020202020204" pitchFamily="34" charset="0"/>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64689"/>
            <a:chOff x="3619361" y="1228478"/>
            <a:chExt cx="4953277" cy="2352913"/>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83441"/>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7964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2327097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14521" y="2459736"/>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297301" y="2459736"/>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779615" y="921358"/>
            <a:ext cx="3649864" cy="32256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3791004" y="2103727"/>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pic>
        <p:nvPicPr>
          <p:cNvPr id="5" name="Picture 2">
            <a:extLst>
              <a:ext uri="{FF2B5EF4-FFF2-40B4-BE49-F238E27FC236}">
                <a16:creationId xmlns:a16="http://schemas.microsoft.com/office/drawing/2014/main" id="{386AA64A-DAB1-D08B-1E86-DD05E5D98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666" y="1528656"/>
            <a:ext cx="750094" cy="9429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C1F323F-7C9D-5579-8347-8AC3029C5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886" y="1528656"/>
            <a:ext cx="750094" cy="94297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A2E8068-7A69-16D9-F08D-D4507B67269E}"/>
              </a:ext>
            </a:extLst>
          </p:cNvPr>
          <p:cNvSpPr/>
          <p:nvPr/>
        </p:nvSpPr>
        <p:spPr>
          <a:xfrm>
            <a:off x="2865886" y="1368284"/>
            <a:ext cx="750094" cy="2234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C34409E3-6878-1DA1-A63D-B167B276CFF1}"/>
              </a:ext>
            </a:extLst>
          </p:cNvPr>
          <p:cNvSpPr/>
          <p:nvPr/>
        </p:nvSpPr>
        <p:spPr>
          <a:xfrm>
            <a:off x="5448665" y="1368284"/>
            <a:ext cx="750094" cy="2234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Tree>
    <p:extLst>
      <p:ext uri="{BB962C8B-B14F-4D97-AF65-F5344CB8AC3E}">
        <p14:creationId xmlns:p14="http://schemas.microsoft.com/office/powerpoint/2010/main" val="1917507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2286</Words>
  <Application>Microsoft Office PowerPoint</Application>
  <PresentationFormat>On-screen Show (16:9)</PresentationFormat>
  <Paragraphs>338</Paragraphs>
  <Slides>47</Slides>
  <Notes>22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60" baseType="lpstr">
      <vt:lpstr>Arial</vt:lpstr>
      <vt:lpstr>Helvetica Neue Light</vt:lpstr>
      <vt:lpstr>Calibri</vt:lpstr>
      <vt:lpstr>Trebuchet MS</vt:lpstr>
      <vt:lpstr>Montserrat</vt:lpstr>
      <vt:lpstr>Helvetica Neue</vt:lpstr>
      <vt:lpstr>Wingdings</vt:lpstr>
      <vt:lpstr>Montserrat Medium</vt:lpstr>
      <vt:lpstr>Segoe UI</vt:lpstr>
      <vt:lpstr>Salesforce Sans</vt:lpstr>
      <vt:lpstr>Pluralsight default theme</vt:lpstr>
      <vt:lpstr>1_Pluralsight default theme</vt:lpstr>
      <vt:lpstr>think-cell Slide</vt:lpstr>
      <vt:lpstr> Azure Developer – Virtual Mentored Program DevOps, IaC with ARM Templates, and Azure DevOps CI &amp; CD Pipelines</vt:lpstr>
      <vt:lpstr>Week 6 Content</vt:lpstr>
      <vt:lpstr>DevOps</vt:lpstr>
      <vt:lpstr>Continuous Integration</vt:lpstr>
      <vt:lpstr>DevOps – What is it?</vt:lpstr>
      <vt:lpstr>Approach Used In the “Olden” Times</vt:lpstr>
      <vt:lpstr>DevOps –  The New Way</vt:lpstr>
      <vt:lpstr>DevOps – The Three Ways</vt:lpstr>
      <vt:lpstr>DevOps – The Three Ways</vt:lpstr>
      <vt:lpstr>DevOps – The Three Ways</vt:lpstr>
      <vt:lpstr>DevOps – Some Key, High-Level Principles</vt:lpstr>
      <vt:lpstr>Continuous Delivery</vt:lpstr>
      <vt:lpstr>Continuous Integration</vt:lpstr>
      <vt:lpstr>Continuous Integration</vt:lpstr>
      <vt:lpstr>Continuous Integration</vt:lpstr>
      <vt:lpstr>Continuous Testing</vt:lpstr>
      <vt:lpstr>Continuous Testing</vt:lpstr>
      <vt:lpstr>Continuous Testing</vt:lpstr>
      <vt:lpstr>Continuous Testing</vt:lpstr>
      <vt:lpstr>Continuous Testing</vt:lpstr>
      <vt:lpstr>Continuous Testing</vt:lpstr>
      <vt:lpstr>Continuous Testing</vt:lpstr>
      <vt:lpstr>Continuous Testing</vt:lpstr>
      <vt:lpstr>Continuous Testing</vt:lpstr>
      <vt:lpstr>Moment of Reflection</vt:lpstr>
      <vt:lpstr>Moment of Reflection</vt:lpstr>
      <vt:lpstr>Continuous Testing</vt:lpstr>
      <vt:lpstr>Continuous Testing</vt:lpstr>
      <vt:lpstr>Continuous Deployment</vt:lpstr>
      <vt:lpstr>Continuous Deployment</vt:lpstr>
      <vt:lpstr>Continuous Deployment</vt:lpstr>
      <vt:lpstr>Continuous Deployment</vt:lpstr>
      <vt:lpstr>Continuous Deployment</vt:lpstr>
      <vt:lpstr>IaC with ARM Templates</vt:lpstr>
      <vt:lpstr>IaC – What is it?</vt:lpstr>
      <vt:lpstr>IaC – Benefits</vt:lpstr>
      <vt:lpstr>Azure Resource Manager (ARM) Templates</vt:lpstr>
      <vt:lpstr>$schema Element</vt:lpstr>
      <vt:lpstr>parameters Element</vt:lpstr>
      <vt:lpstr>variables Element</vt:lpstr>
      <vt:lpstr>functions Element</vt:lpstr>
      <vt:lpstr>resources Element</vt:lpstr>
      <vt:lpstr>outputs Element</vt:lpstr>
      <vt:lpstr>Azure Resource Manager (ARM) Templates</vt:lpstr>
      <vt:lpstr>ADO CI &amp; CD Pipelines</vt:lpstr>
      <vt:lpstr>ADO CI &amp; CD Pipelines</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Working with Kubernetes</dc:title>
  <cp:lastModifiedBy>Allen Sanders</cp:lastModifiedBy>
  <cp:revision>63</cp:revision>
  <dcterms:modified xsi:type="dcterms:W3CDTF">2022-09-28T12:55:33Z</dcterms:modified>
</cp:coreProperties>
</file>